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62" r:id="rId4"/>
    <p:sldId id="264" r:id="rId5"/>
    <p:sldId id="263" r:id="rId6"/>
    <p:sldId id="265" r:id="rId7"/>
    <p:sldId id="267" r:id="rId8"/>
    <p:sldId id="270" r:id="rId9"/>
    <p:sldId id="277" r:id="rId10"/>
    <p:sldId id="271" r:id="rId11"/>
    <p:sldId id="273" r:id="rId12"/>
    <p:sldId id="269" r:id="rId13"/>
    <p:sldId id="278" r:id="rId14"/>
    <p:sldId id="279" r:id="rId15"/>
    <p:sldId id="275" r:id="rId16"/>
    <p:sldId id="276" r:id="rId17"/>
    <p:sldId id="274" r:id="rId18"/>
    <p:sldId id="280" r:id="rId19"/>
    <p:sldId id="281" r:id="rId20"/>
    <p:sldId id="268" r:id="rId21"/>
    <p:sldId id="284" r:id="rId22"/>
    <p:sldId id="266" r:id="rId23"/>
    <p:sldId id="283" r:id="rId24"/>
    <p:sldId id="285" r:id="rId25"/>
    <p:sldId id="282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B3BE"/>
    <a:srgbClr val="DEEBF7"/>
    <a:srgbClr val="41719C"/>
    <a:srgbClr val="0909FF"/>
    <a:srgbClr val="00B0F0"/>
    <a:srgbClr val="FF2121"/>
    <a:srgbClr val="505050"/>
    <a:srgbClr val="3A3A3A"/>
    <a:srgbClr val="FF33CC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95652" autoAdjust="0"/>
  </p:normalViewPr>
  <p:slideViewPr>
    <p:cSldViewPr snapToGrid="0">
      <p:cViewPr varScale="1">
        <p:scale>
          <a:sx n="90" d="100"/>
          <a:sy n="90" d="100"/>
        </p:scale>
        <p:origin x="5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8CB26-96C9-40B3-884C-E05B75FD82F9}" type="datetimeFigureOut">
              <a:rPr lang="fr-FR" smtClean="0"/>
              <a:t>06/02/2022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4F8BC-E496-402B-9C00-1031C72D5D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690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2821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166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1050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515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9674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441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Tous les</a:t>
            </a:r>
            <a:r>
              <a:rPr lang="fr-FR" baseline="0" dirty="0" smtClean="0"/>
              <a:t> pixels négatifs sont transformé en 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850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4073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2060"/>
                </a:solidFill>
              </a:rPr>
              <a:t>Une couche</a:t>
            </a:r>
            <a:r>
              <a:rPr lang="fr-FR" baseline="0" dirty="0" smtClean="0">
                <a:solidFill>
                  <a:srgbClr val="002060"/>
                </a:solidFill>
              </a:rPr>
              <a:t> de pooling n’est pas forcément nécessaire après une convolution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073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169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1034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2060"/>
                </a:solidFill>
              </a:rPr>
              <a:t>le NLP est au texte ce que le CV est à l’image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062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829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892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822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273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2643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4494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83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2819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449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2060"/>
                </a:solidFill>
              </a:rPr>
              <a:t>le NLP est au texte ce que le CV est à l’image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7492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321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053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64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F7115-D04A-48AE-8892-A3C815D8CCC5}" type="datetime1">
              <a:rPr lang="fr-FR" smtClean="0"/>
              <a:t>06/02/2022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3939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41E71-F069-46A0-8DB4-92FBE1384CBE}" type="datetime1">
              <a:rPr lang="fr-FR" smtClean="0"/>
              <a:t>06/02/2022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62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6649-805A-4A06-A05B-0FE08D4FD6A7}" type="datetime1">
              <a:rPr lang="fr-FR" smtClean="0"/>
              <a:t>06/02/2022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38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F020-75BE-439F-8FEB-1CED74FCB049}" type="datetime1">
              <a:rPr lang="fr-FR" smtClean="0"/>
              <a:t>06/02/2022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661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0E468-8F11-4F25-A057-41424526ECFA}" type="datetime1">
              <a:rPr lang="fr-FR" smtClean="0"/>
              <a:t>06/02/2022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1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F0E9-9E3A-4FA7-8CAC-E3BC0DD6606E}" type="datetime1">
              <a:rPr lang="fr-FR" smtClean="0"/>
              <a:t>06/02/2022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90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2ECC9-436D-4E26-83F0-194BC0DB3B89}" type="datetime1">
              <a:rPr lang="fr-FR" smtClean="0"/>
              <a:t>06/02/2022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94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BAA6-E507-4E1C-97CE-520C2A13E1AE}" type="datetime1">
              <a:rPr lang="fr-FR" smtClean="0"/>
              <a:t>06/02/2022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3055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24FB-99C1-4915-A570-0029EAEFE8B5}" type="datetime1">
              <a:rPr lang="fr-FR" smtClean="0"/>
              <a:t>06/02/2022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6435F-64DB-426B-BCEC-F4655103F0BA}" type="datetime1">
              <a:rPr lang="fr-FR" smtClean="0"/>
              <a:t>06/02/2022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223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A992A-FB38-4A7B-9687-EB8F1F842CDE}" type="datetime1">
              <a:rPr lang="fr-FR" smtClean="0"/>
              <a:t>06/02/2022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70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14715-21BF-4F74-B7FF-E86EBE7D84FF}" type="datetime1">
              <a:rPr lang="fr-FR" smtClean="0"/>
              <a:t>06/02/2022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90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wFduRA_L6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ryerson.ca/~aharley/vis/conv/flat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878574" y="6419396"/>
            <a:ext cx="231784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212464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Vision</a:t>
            </a:r>
          </a:p>
          <a:p>
            <a:pPr algn="ctr"/>
            <a:r>
              <a:rPr lang="fr-FR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(vision assistée par ordinateur)</a:t>
            </a:r>
            <a:endParaRPr lang="fr-FR" sz="14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899999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0" cy="8999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75" y="4195155"/>
            <a:ext cx="3514725" cy="12954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217" y="3887215"/>
            <a:ext cx="3764130" cy="20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34800" y="6419396"/>
            <a:ext cx="375558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10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Convolution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98408" y="1182194"/>
            <a:ext cx="10926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2060"/>
                </a:solidFill>
              </a:rPr>
              <a:t>Une convolution permet d'</a:t>
            </a:r>
            <a:r>
              <a:rPr lang="fr-FR" sz="2400" dirty="0">
                <a:solidFill>
                  <a:srgbClr val="FF0000"/>
                </a:solidFill>
              </a:rPr>
              <a:t>extraire les caractéristiques d'une image</a:t>
            </a:r>
            <a:r>
              <a:rPr lang="fr-FR" sz="2400" dirty="0">
                <a:solidFill>
                  <a:srgbClr val="002060"/>
                </a:solidFill>
              </a:rPr>
              <a:t> à l'aide d'un </a:t>
            </a:r>
            <a:r>
              <a:rPr lang="fr-FR" sz="2400" dirty="0" smtClean="0">
                <a:solidFill>
                  <a:srgbClr val="FF2121"/>
                </a:solidFill>
              </a:rPr>
              <a:t>filtre</a:t>
            </a:r>
            <a:r>
              <a:rPr lang="fr-FR" sz="2400" dirty="0" smtClean="0">
                <a:solidFill>
                  <a:srgbClr val="002060"/>
                </a:solidFill>
              </a:rPr>
              <a:t> </a:t>
            </a:r>
            <a:r>
              <a:rPr lang="fr-FR" sz="2400" dirty="0">
                <a:solidFill>
                  <a:srgbClr val="002060"/>
                </a:solidFill>
              </a:rPr>
              <a:t>(ou </a:t>
            </a:r>
            <a:r>
              <a:rPr lang="fr-FR" sz="2400" dirty="0" err="1">
                <a:solidFill>
                  <a:srgbClr val="002060"/>
                </a:solidFill>
              </a:rPr>
              <a:t>kernel</a:t>
            </a:r>
            <a:r>
              <a:rPr lang="fr-FR" sz="2400" dirty="0">
                <a:solidFill>
                  <a:srgbClr val="002060"/>
                </a:solidFill>
              </a:rPr>
              <a:t> ou encore Feature </a:t>
            </a:r>
            <a:r>
              <a:rPr lang="fr-FR" sz="2400" dirty="0" smtClean="0">
                <a:solidFill>
                  <a:srgbClr val="002060"/>
                </a:solidFill>
              </a:rPr>
              <a:t>Detector), ce dernier est </a:t>
            </a:r>
            <a:r>
              <a:rPr lang="fr-FR" sz="2400" dirty="0">
                <a:solidFill>
                  <a:srgbClr val="002060"/>
                </a:solidFill>
              </a:rPr>
              <a:t>une </a:t>
            </a:r>
            <a:r>
              <a:rPr lang="fr-FR" sz="2400" dirty="0" smtClean="0">
                <a:solidFill>
                  <a:srgbClr val="002060"/>
                </a:solidFill>
              </a:rPr>
              <a:t>matrice. La </a:t>
            </a:r>
            <a:r>
              <a:rPr lang="fr-FR" sz="2400" dirty="0">
                <a:solidFill>
                  <a:srgbClr val="002060"/>
                </a:solidFill>
              </a:rPr>
              <a:t>convolution </a:t>
            </a:r>
            <a:r>
              <a:rPr lang="fr-FR" sz="2400" dirty="0">
                <a:solidFill>
                  <a:srgbClr val="FF0000"/>
                </a:solidFill>
              </a:rPr>
              <a:t>préserve la relation spatiale</a:t>
            </a:r>
            <a:r>
              <a:rPr lang="fr-FR" sz="2400" dirty="0">
                <a:solidFill>
                  <a:srgbClr val="002060"/>
                </a:solidFill>
              </a:rPr>
              <a:t> qui existent entre les pixels d'une image. </a:t>
            </a:r>
            <a:endParaRPr lang="fr-FR" sz="2400" dirty="0" smtClean="0">
              <a:solidFill>
                <a:srgbClr val="002060"/>
              </a:solidFill>
            </a:endParaRPr>
          </a:p>
          <a:p>
            <a:endParaRPr lang="fr-FR" sz="2400" dirty="0">
              <a:solidFill>
                <a:srgbClr val="002060"/>
              </a:solidFill>
            </a:endParaRPr>
          </a:p>
          <a:p>
            <a:r>
              <a:rPr lang="fr-FR" sz="2400" dirty="0" smtClean="0">
                <a:solidFill>
                  <a:srgbClr val="002060"/>
                </a:solidFill>
              </a:rPr>
              <a:t>La </a:t>
            </a:r>
            <a:r>
              <a:rPr lang="fr-FR" sz="2400" dirty="0">
                <a:solidFill>
                  <a:srgbClr val="002060"/>
                </a:solidFill>
              </a:rPr>
              <a:t>matrice de sortie suite à une convolution s'appel une </a:t>
            </a:r>
            <a:r>
              <a:rPr lang="fr-FR" sz="2400" dirty="0" smtClean="0">
                <a:solidFill>
                  <a:srgbClr val="FF2121"/>
                </a:solidFill>
              </a:rPr>
              <a:t>Feature Map</a:t>
            </a:r>
            <a:r>
              <a:rPr lang="fr-FR" sz="2400" dirty="0">
                <a:solidFill>
                  <a:srgbClr val="FF2121"/>
                </a:solidFill>
              </a:rPr>
              <a:t> </a:t>
            </a:r>
            <a:r>
              <a:rPr lang="fr-FR" sz="2400" dirty="0" smtClean="0">
                <a:solidFill>
                  <a:srgbClr val="002060"/>
                </a:solidFill>
              </a:rPr>
              <a:t>(ou </a:t>
            </a:r>
            <a:r>
              <a:rPr lang="fr-FR" sz="2400" dirty="0">
                <a:solidFill>
                  <a:srgbClr val="002060"/>
                </a:solidFill>
              </a:rPr>
              <a:t>activation map), elle synthétise certaines caractéristiques d'une image.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61" y="4786959"/>
            <a:ext cx="1406341" cy="122028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548" y="3887772"/>
            <a:ext cx="2327686" cy="2119475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6067631" y="6109331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kernel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3865991" y="6109331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Image original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919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607800" y="6419396"/>
            <a:ext cx="502558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11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Convolution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98408" y="1182194"/>
            <a:ext cx="10926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2060"/>
                </a:solidFill>
              </a:rPr>
              <a:t>Une convolution permet d'</a:t>
            </a:r>
            <a:r>
              <a:rPr lang="fr-FR" sz="2400" dirty="0">
                <a:solidFill>
                  <a:srgbClr val="FF0000"/>
                </a:solidFill>
              </a:rPr>
              <a:t>extraire les caractéristiques d'une image</a:t>
            </a:r>
            <a:r>
              <a:rPr lang="fr-FR" sz="2400" dirty="0">
                <a:solidFill>
                  <a:srgbClr val="002060"/>
                </a:solidFill>
              </a:rPr>
              <a:t> à l'aide d'un </a:t>
            </a:r>
            <a:r>
              <a:rPr lang="fr-FR" sz="2400" dirty="0" smtClean="0">
                <a:solidFill>
                  <a:srgbClr val="FF2121"/>
                </a:solidFill>
              </a:rPr>
              <a:t>filtre</a:t>
            </a:r>
            <a:r>
              <a:rPr lang="fr-FR" sz="2400" dirty="0" smtClean="0">
                <a:solidFill>
                  <a:srgbClr val="002060"/>
                </a:solidFill>
              </a:rPr>
              <a:t> </a:t>
            </a:r>
            <a:r>
              <a:rPr lang="fr-FR" sz="2400" dirty="0">
                <a:solidFill>
                  <a:srgbClr val="002060"/>
                </a:solidFill>
              </a:rPr>
              <a:t>(ou </a:t>
            </a:r>
            <a:r>
              <a:rPr lang="fr-FR" sz="2400" dirty="0" err="1">
                <a:solidFill>
                  <a:srgbClr val="002060"/>
                </a:solidFill>
              </a:rPr>
              <a:t>kernel</a:t>
            </a:r>
            <a:r>
              <a:rPr lang="fr-FR" sz="2400" dirty="0">
                <a:solidFill>
                  <a:srgbClr val="002060"/>
                </a:solidFill>
              </a:rPr>
              <a:t> ou encore Feature </a:t>
            </a:r>
            <a:r>
              <a:rPr lang="fr-FR" sz="2400" dirty="0" smtClean="0">
                <a:solidFill>
                  <a:srgbClr val="002060"/>
                </a:solidFill>
              </a:rPr>
              <a:t>Detector), ce dernier est </a:t>
            </a:r>
            <a:r>
              <a:rPr lang="fr-FR" sz="2400" dirty="0">
                <a:solidFill>
                  <a:srgbClr val="002060"/>
                </a:solidFill>
              </a:rPr>
              <a:t>une </a:t>
            </a:r>
            <a:r>
              <a:rPr lang="fr-FR" sz="2400" dirty="0" smtClean="0">
                <a:solidFill>
                  <a:srgbClr val="002060"/>
                </a:solidFill>
              </a:rPr>
              <a:t>matrice. La </a:t>
            </a:r>
            <a:r>
              <a:rPr lang="fr-FR" sz="2400" dirty="0">
                <a:solidFill>
                  <a:srgbClr val="002060"/>
                </a:solidFill>
              </a:rPr>
              <a:t>convolution </a:t>
            </a:r>
            <a:r>
              <a:rPr lang="fr-FR" sz="2400" dirty="0">
                <a:solidFill>
                  <a:srgbClr val="FF0000"/>
                </a:solidFill>
              </a:rPr>
              <a:t>préserve la relation spatiale</a:t>
            </a:r>
            <a:r>
              <a:rPr lang="fr-FR" sz="2400" dirty="0">
                <a:solidFill>
                  <a:srgbClr val="002060"/>
                </a:solidFill>
              </a:rPr>
              <a:t> qui existent entre les pixels d'une image. </a:t>
            </a:r>
            <a:endParaRPr lang="fr-FR" sz="2400" dirty="0" smtClean="0">
              <a:solidFill>
                <a:srgbClr val="002060"/>
              </a:solidFill>
            </a:endParaRPr>
          </a:p>
          <a:p>
            <a:endParaRPr lang="fr-FR" sz="2400" dirty="0">
              <a:solidFill>
                <a:srgbClr val="002060"/>
              </a:solidFill>
            </a:endParaRPr>
          </a:p>
          <a:p>
            <a:r>
              <a:rPr lang="fr-FR" sz="2400" dirty="0" smtClean="0">
                <a:solidFill>
                  <a:srgbClr val="002060"/>
                </a:solidFill>
              </a:rPr>
              <a:t>La </a:t>
            </a:r>
            <a:r>
              <a:rPr lang="fr-FR" sz="2400" dirty="0">
                <a:solidFill>
                  <a:srgbClr val="002060"/>
                </a:solidFill>
              </a:rPr>
              <a:t>matrice de sortie suite à une convolution s'appel une </a:t>
            </a:r>
            <a:r>
              <a:rPr lang="fr-FR" sz="2400" dirty="0" smtClean="0">
                <a:solidFill>
                  <a:srgbClr val="FF2121"/>
                </a:solidFill>
              </a:rPr>
              <a:t>Feature Map</a:t>
            </a:r>
            <a:r>
              <a:rPr lang="fr-FR" sz="2400" dirty="0">
                <a:solidFill>
                  <a:srgbClr val="FF2121"/>
                </a:solidFill>
              </a:rPr>
              <a:t> </a:t>
            </a:r>
            <a:r>
              <a:rPr lang="fr-FR" sz="2400" dirty="0" smtClean="0">
                <a:solidFill>
                  <a:srgbClr val="002060"/>
                </a:solidFill>
              </a:rPr>
              <a:t>(ou </a:t>
            </a:r>
            <a:r>
              <a:rPr lang="fr-FR" sz="2400" dirty="0">
                <a:solidFill>
                  <a:srgbClr val="002060"/>
                </a:solidFill>
              </a:rPr>
              <a:t>activation map), elle synthétise certaines caractéristiques d'une image.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98" y="3650286"/>
            <a:ext cx="3793104" cy="2769110"/>
          </a:xfrm>
          <a:prstGeom prst="rect">
            <a:avLst/>
          </a:prstGeom>
        </p:spPr>
      </p:pic>
      <p:grpSp>
        <p:nvGrpSpPr>
          <p:cNvPr id="50" name="Groupe 49"/>
          <p:cNvGrpSpPr/>
          <p:nvPr/>
        </p:nvGrpSpPr>
        <p:grpSpPr>
          <a:xfrm>
            <a:off x="9169401" y="4216400"/>
            <a:ext cx="3022599" cy="923330"/>
            <a:chOff x="9169401" y="4216400"/>
            <a:chExt cx="3022599" cy="923330"/>
          </a:xfrm>
        </p:grpSpPr>
        <p:sp>
          <p:nvSpPr>
            <p:cNvPr id="7" name="ZoneTexte 6"/>
            <p:cNvSpPr txBox="1"/>
            <p:nvPr/>
          </p:nvSpPr>
          <p:spPr>
            <a:xfrm>
              <a:off x="9609667" y="4216400"/>
              <a:ext cx="25823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1*1 + 1*0 + 1*1</a:t>
              </a:r>
            </a:p>
            <a:p>
              <a:r>
                <a:rPr lang="fr-FR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0*0 + 1*1 + 1*0</a:t>
              </a:r>
            </a:p>
            <a:p>
              <a:r>
                <a:rPr lang="fr-FR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0*1 + 0*0 + 1*1</a:t>
              </a:r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169401" y="4493399"/>
              <a:ext cx="63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 = </a:t>
              </a:r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9169401" y="5313495"/>
            <a:ext cx="3022599" cy="923330"/>
            <a:chOff x="9169401" y="5313495"/>
            <a:chExt cx="3022599" cy="923330"/>
          </a:xfrm>
        </p:grpSpPr>
        <p:sp>
          <p:nvSpPr>
            <p:cNvPr id="14" name="ZoneTexte 13"/>
            <p:cNvSpPr txBox="1"/>
            <p:nvPr/>
          </p:nvSpPr>
          <p:spPr>
            <a:xfrm>
              <a:off x="9609667" y="5313495"/>
              <a:ext cx="25823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1*1 + 1*0 + 0*1</a:t>
              </a:r>
            </a:p>
            <a:p>
              <a:r>
                <a:rPr lang="fr-FR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1*0 + 1*1 + 1*0</a:t>
              </a:r>
            </a:p>
            <a:p>
              <a:r>
                <a:rPr lang="fr-FR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0*1 + 1*0 + 1*1</a:t>
              </a:r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9169401" y="5590494"/>
              <a:ext cx="63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r>
                <a:rPr lang="fr-FR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= </a:t>
              </a:r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6365818" y="3570402"/>
            <a:ext cx="2947518" cy="843113"/>
            <a:chOff x="6365818" y="3570402"/>
            <a:chExt cx="2947518" cy="843113"/>
          </a:xfrm>
        </p:grpSpPr>
        <p:cxnSp>
          <p:nvCxnSpPr>
            <p:cNvPr id="32" name="Connecteur droit avec flèche 31"/>
            <p:cNvCxnSpPr/>
            <p:nvPr/>
          </p:nvCxnSpPr>
          <p:spPr>
            <a:xfrm>
              <a:off x="9313336" y="3570402"/>
              <a:ext cx="0" cy="8431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 flipV="1">
              <a:off x="6365818" y="3570402"/>
              <a:ext cx="0" cy="64599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/>
            <p:nvPr/>
          </p:nvCxnSpPr>
          <p:spPr>
            <a:xfrm>
              <a:off x="6365818" y="3570402"/>
              <a:ext cx="294751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e 47"/>
          <p:cNvGrpSpPr/>
          <p:nvPr/>
        </p:nvGrpSpPr>
        <p:grpSpPr>
          <a:xfrm>
            <a:off x="6706972" y="3870822"/>
            <a:ext cx="2462429" cy="1904338"/>
            <a:chOff x="6706972" y="3870822"/>
            <a:chExt cx="2462429" cy="1904338"/>
          </a:xfrm>
        </p:grpSpPr>
        <p:cxnSp>
          <p:nvCxnSpPr>
            <p:cNvPr id="39" name="Connecteur droit avec flèche 38"/>
            <p:cNvCxnSpPr/>
            <p:nvPr/>
          </p:nvCxnSpPr>
          <p:spPr>
            <a:xfrm rot="16200000">
              <a:off x="8747845" y="5353603"/>
              <a:ext cx="0" cy="8431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/>
            <p:cNvCxnSpPr/>
            <p:nvPr/>
          </p:nvCxnSpPr>
          <p:spPr>
            <a:xfrm flipH="1" flipV="1">
              <a:off x="6706972" y="3870822"/>
              <a:ext cx="0" cy="34557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/>
            <p:cNvCxnSpPr/>
            <p:nvPr/>
          </p:nvCxnSpPr>
          <p:spPr>
            <a:xfrm>
              <a:off x="6706972" y="3870822"/>
              <a:ext cx="161931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>
              <a:off x="8326288" y="3870822"/>
              <a:ext cx="0" cy="190433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ZoneTexte 3"/>
          <p:cNvSpPr txBox="1"/>
          <p:nvPr/>
        </p:nvSpPr>
        <p:spPr>
          <a:xfrm>
            <a:off x="198408" y="6096230"/>
            <a:ext cx="302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Stride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nombre de pixel sur lequel on déplace un filtre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9903623" y="4231753"/>
            <a:ext cx="1330455" cy="828488"/>
            <a:chOff x="9903623" y="4231753"/>
            <a:chExt cx="1330455" cy="828488"/>
          </a:xfrm>
        </p:grpSpPr>
        <p:sp>
          <p:nvSpPr>
            <p:cNvPr id="5" name="Rectangle à coins arrondis 4"/>
            <p:cNvSpPr/>
            <p:nvPr/>
          </p:nvSpPr>
          <p:spPr>
            <a:xfrm>
              <a:off x="9903623" y="4241800"/>
              <a:ext cx="186267" cy="81844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à coins arrondis 24"/>
            <p:cNvSpPr/>
            <p:nvPr/>
          </p:nvSpPr>
          <p:spPr>
            <a:xfrm>
              <a:off x="10464958" y="4231753"/>
              <a:ext cx="186267" cy="81844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 à coins arrondis 25"/>
            <p:cNvSpPr/>
            <p:nvPr/>
          </p:nvSpPr>
          <p:spPr>
            <a:xfrm>
              <a:off x="11047811" y="4241800"/>
              <a:ext cx="186267" cy="81844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11291483" y="4074961"/>
            <a:ext cx="843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41719C"/>
                </a:solidFill>
              </a:rPr>
              <a:t>Filtre</a:t>
            </a:r>
            <a:endParaRPr lang="fr-FR" sz="16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6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616267" y="6419396"/>
            <a:ext cx="494091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12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Filtres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8408" y="1120042"/>
            <a:ext cx="10926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2060"/>
                </a:solidFill>
              </a:rPr>
              <a:t>L'utilisation de </a:t>
            </a:r>
            <a:r>
              <a:rPr lang="fr-FR" sz="2400" dirty="0">
                <a:solidFill>
                  <a:srgbClr val="FF0000"/>
                </a:solidFill>
              </a:rPr>
              <a:t>différents types de filtres </a:t>
            </a:r>
            <a:r>
              <a:rPr lang="fr-FR" sz="2400" dirty="0">
                <a:solidFill>
                  <a:srgbClr val="002060"/>
                </a:solidFill>
              </a:rPr>
              <a:t>va permettre de </a:t>
            </a:r>
            <a:r>
              <a:rPr lang="fr-FR" sz="2400" dirty="0">
                <a:solidFill>
                  <a:srgbClr val="FF0000"/>
                </a:solidFill>
              </a:rPr>
              <a:t>détecter différentes caractéristiques</a:t>
            </a:r>
            <a:r>
              <a:rPr lang="fr-FR" sz="2400" dirty="0">
                <a:solidFill>
                  <a:srgbClr val="002060"/>
                </a:solidFill>
              </a:rPr>
              <a:t> de l'image original. Chaque filtre donnera donc une Feature Map différente.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020" y="2167466"/>
            <a:ext cx="4486775" cy="450201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66" y="2870200"/>
            <a:ext cx="5154706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4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60200" y="6419396"/>
            <a:ext cx="350158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13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Filtres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8408" y="1120042"/>
            <a:ext cx="10926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002060"/>
                </a:solidFill>
              </a:rPr>
              <a:t>On peut utiliser </a:t>
            </a:r>
            <a:r>
              <a:rPr lang="fr-FR" sz="2400" dirty="0" smtClean="0">
                <a:solidFill>
                  <a:srgbClr val="FF0000"/>
                </a:solidFill>
              </a:rPr>
              <a:t>plusieurs filtres différents pour une même étape de convolution</a:t>
            </a:r>
            <a:r>
              <a:rPr lang="fr-FR" sz="2400" dirty="0" smtClean="0">
                <a:solidFill>
                  <a:srgbClr val="002060"/>
                </a:solidFill>
              </a:rPr>
              <a:t>, on obtiendra alors plusieurs feature map superposés:</a:t>
            </a:r>
            <a:endParaRPr lang="fr-FR" sz="2400" dirty="0">
              <a:solidFill>
                <a:srgbClr val="002060"/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2005844" y="2215557"/>
            <a:ext cx="7689246" cy="3917019"/>
            <a:chOff x="2005844" y="2215557"/>
            <a:chExt cx="7689246" cy="3917019"/>
          </a:xfrm>
        </p:grpSpPr>
        <p:grpSp>
          <p:nvGrpSpPr>
            <p:cNvPr id="8" name="Groupe 7"/>
            <p:cNvGrpSpPr/>
            <p:nvPr/>
          </p:nvGrpSpPr>
          <p:grpSpPr>
            <a:xfrm>
              <a:off x="2005844" y="2215557"/>
              <a:ext cx="7689246" cy="3917019"/>
              <a:chOff x="2005844" y="2215557"/>
              <a:chExt cx="7689246" cy="3917019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5844" y="2215557"/>
                <a:ext cx="7689246" cy="3917019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2005844" y="2294466"/>
                <a:ext cx="2786289" cy="4487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2" name="ZoneTexte 11"/>
            <p:cNvSpPr txBox="1"/>
            <p:nvPr/>
          </p:nvSpPr>
          <p:spPr>
            <a:xfrm>
              <a:off x="8009467" y="2514600"/>
              <a:ext cx="16856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rgbClr val="0909FF"/>
                  </a:solidFill>
                </a:rPr>
                <a:t>Feature map</a:t>
              </a:r>
              <a:endParaRPr lang="fr-FR" b="1" dirty="0">
                <a:solidFill>
                  <a:srgbClr val="0909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66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43267" y="6419396"/>
            <a:ext cx="367091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14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Filtres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8408" y="1120042"/>
            <a:ext cx="10926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002060"/>
                </a:solidFill>
              </a:rPr>
              <a:t>On peut utiliser </a:t>
            </a:r>
            <a:r>
              <a:rPr lang="fr-FR" sz="2400" dirty="0" smtClean="0">
                <a:solidFill>
                  <a:srgbClr val="FF0000"/>
                </a:solidFill>
              </a:rPr>
              <a:t>plusieurs filtres différents pour une même étape de convolution</a:t>
            </a:r>
            <a:r>
              <a:rPr lang="fr-FR" sz="2400" dirty="0" smtClean="0">
                <a:solidFill>
                  <a:srgbClr val="002060"/>
                </a:solidFill>
              </a:rPr>
              <a:t>, on obtiendra alors plusieurs feature map superposés:</a:t>
            </a:r>
            <a:endParaRPr lang="fr-FR" sz="2400" dirty="0">
              <a:solidFill>
                <a:srgbClr val="00206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888065" y="2315726"/>
            <a:ext cx="80094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0909FF"/>
                </a:solidFill>
              </a:rPr>
              <a:t>Si on avait 6 filtres 5x5, on aurait 6 Feature </a:t>
            </a:r>
            <a:r>
              <a:rPr lang="fr-FR" b="1" dirty="0" err="1" smtClean="0">
                <a:solidFill>
                  <a:srgbClr val="0909FF"/>
                </a:solidFill>
              </a:rPr>
              <a:t>Maps</a:t>
            </a:r>
            <a:endParaRPr lang="fr-FR" b="1" dirty="0">
              <a:solidFill>
                <a:srgbClr val="0909FF"/>
              </a:solidFill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2369076" y="2841042"/>
            <a:ext cx="7369179" cy="3187224"/>
            <a:chOff x="2411410" y="2595509"/>
            <a:chExt cx="7369179" cy="3187224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91" b="11622"/>
            <a:stretch/>
          </p:blipFill>
          <p:spPr>
            <a:xfrm>
              <a:off x="2411410" y="2658533"/>
              <a:ext cx="7369179" cy="3124200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7332134" y="2595509"/>
              <a:ext cx="16856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rgbClr val="0909FF"/>
                  </a:solidFill>
                </a:rPr>
                <a:t>Feature </a:t>
              </a:r>
              <a:r>
                <a:rPr lang="fr-FR" b="1" dirty="0" err="1" smtClean="0">
                  <a:solidFill>
                    <a:srgbClr val="0909FF"/>
                  </a:solidFill>
                </a:rPr>
                <a:t>maps</a:t>
              </a:r>
              <a:endParaRPr lang="fr-FR" b="1" dirty="0">
                <a:solidFill>
                  <a:srgbClr val="0909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2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60200" y="6419396"/>
            <a:ext cx="350158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15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98407" y="1120042"/>
            <a:ext cx="118327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400" dirty="0" smtClean="0">
                <a:solidFill>
                  <a:srgbClr val="002060"/>
                </a:solidFill>
              </a:rPr>
              <a:t>Généralement</a:t>
            </a:r>
            <a:r>
              <a:rPr lang="fr-FR" altLang="fr-FR" sz="2400" dirty="0">
                <a:solidFill>
                  <a:srgbClr val="002060"/>
                </a:solidFill>
              </a:rPr>
              <a:t>, à la suite de chaque convolution, on passe la fonction </a:t>
            </a:r>
            <a:r>
              <a:rPr lang="fr-FR" altLang="fr-FR" sz="2400" dirty="0" err="1">
                <a:solidFill>
                  <a:srgbClr val="FF0000"/>
                </a:solidFill>
              </a:rPr>
              <a:t>ReLU</a:t>
            </a:r>
            <a:r>
              <a:rPr lang="fr-FR" altLang="fr-FR" sz="2400" dirty="0">
                <a:solidFill>
                  <a:srgbClr val="002060"/>
                </a:solidFill>
              </a:rPr>
              <a:t>. Elle permet de </a:t>
            </a:r>
            <a:r>
              <a:rPr lang="fr-FR" altLang="fr-FR" sz="2400" dirty="0">
                <a:solidFill>
                  <a:srgbClr val="FF0000"/>
                </a:solidFill>
              </a:rPr>
              <a:t>remplacer les valeurs négatives par 0</a:t>
            </a:r>
            <a:r>
              <a:rPr lang="fr-FR" altLang="fr-FR" sz="2400" dirty="0">
                <a:solidFill>
                  <a:srgbClr val="002060"/>
                </a:solidFill>
              </a:rPr>
              <a:t> dans la feature map obtenue. Cela permet d'introduire le concept de non-linéarité. </a:t>
            </a:r>
            <a:endParaRPr lang="fr-FR" altLang="fr-FR" sz="2400" dirty="0" smtClean="0">
              <a:solidFill>
                <a:srgbClr val="00206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2400" dirty="0">
              <a:solidFill>
                <a:srgbClr val="00206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400" dirty="0" smtClean="0">
                <a:solidFill>
                  <a:srgbClr val="002060"/>
                </a:solidFill>
              </a:rPr>
              <a:t>On </a:t>
            </a:r>
            <a:r>
              <a:rPr lang="fr-FR" altLang="fr-FR" sz="2400" dirty="0">
                <a:solidFill>
                  <a:srgbClr val="002060"/>
                </a:solidFill>
              </a:rPr>
              <a:t>appel parfois </a:t>
            </a:r>
            <a:r>
              <a:rPr lang="fr-FR" altLang="fr-FR" sz="2400" dirty="0" err="1">
                <a:solidFill>
                  <a:srgbClr val="FF0000"/>
                </a:solidFill>
              </a:rPr>
              <a:t>Rectified</a:t>
            </a:r>
            <a:r>
              <a:rPr lang="fr-FR" altLang="fr-FR" sz="2400" dirty="0">
                <a:solidFill>
                  <a:srgbClr val="FF0000"/>
                </a:solidFill>
              </a:rPr>
              <a:t> Feature Map</a:t>
            </a:r>
            <a:r>
              <a:rPr lang="fr-FR" altLang="fr-FR" sz="2400" dirty="0">
                <a:solidFill>
                  <a:srgbClr val="002060"/>
                </a:solidFill>
              </a:rPr>
              <a:t>, la nouvelle feature map suite au passage de la </a:t>
            </a:r>
            <a:r>
              <a:rPr lang="fr-FR" altLang="fr-FR" sz="2400" dirty="0" err="1">
                <a:solidFill>
                  <a:srgbClr val="002060"/>
                </a:solidFill>
              </a:rPr>
              <a:t>ReLU</a:t>
            </a:r>
            <a:r>
              <a:rPr lang="fr-FR" altLang="fr-FR" sz="2400" dirty="0">
                <a:solidFill>
                  <a:srgbClr val="002060"/>
                </a:solidFill>
              </a:rPr>
              <a:t>. On pourrait aussi </a:t>
            </a:r>
            <a:r>
              <a:rPr lang="fr-FR" altLang="fr-FR" sz="2400" dirty="0" smtClean="0">
                <a:solidFill>
                  <a:srgbClr val="002060"/>
                </a:solidFill>
              </a:rPr>
              <a:t>utiliser </a:t>
            </a:r>
            <a:r>
              <a:rPr lang="fr-FR" altLang="fr-FR" sz="2400" dirty="0" err="1" smtClean="0">
                <a:solidFill>
                  <a:srgbClr val="002060"/>
                </a:solidFill>
              </a:rPr>
              <a:t>tanh</a:t>
            </a:r>
            <a:r>
              <a:rPr lang="fr-FR" altLang="fr-FR" sz="2400" dirty="0" smtClean="0">
                <a:solidFill>
                  <a:srgbClr val="002060"/>
                </a:solidFill>
              </a:rPr>
              <a:t> </a:t>
            </a:r>
            <a:r>
              <a:rPr lang="fr-FR" altLang="fr-FR" sz="2400" dirty="0">
                <a:solidFill>
                  <a:srgbClr val="002060"/>
                </a:solidFill>
              </a:rPr>
              <a:t>ou </a:t>
            </a:r>
            <a:r>
              <a:rPr lang="fr-FR" altLang="fr-FR" sz="2400" dirty="0" err="1">
                <a:solidFill>
                  <a:srgbClr val="002060"/>
                </a:solidFill>
              </a:rPr>
              <a:t>sigmoïd</a:t>
            </a:r>
            <a:r>
              <a:rPr lang="fr-FR" altLang="fr-FR" sz="2400" dirty="0">
                <a:solidFill>
                  <a:srgbClr val="002060"/>
                </a:solidFill>
              </a:rPr>
              <a:t> mais </a:t>
            </a:r>
            <a:r>
              <a:rPr lang="fr-FR" altLang="fr-FR" sz="2400" dirty="0" err="1">
                <a:solidFill>
                  <a:srgbClr val="002060"/>
                </a:solidFill>
              </a:rPr>
              <a:t>ReLU</a:t>
            </a:r>
            <a:r>
              <a:rPr lang="fr-FR" altLang="fr-FR" sz="2400" dirty="0">
                <a:solidFill>
                  <a:srgbClr val="002060"/>
                </a:solidFill>
              </a:rPr>
              <a:t> donne de meilleurs résultats la plupart du temps</a:t>
            </a:r>
            <a:r>
              <a:rPr lang="fr-FR" altLang="fr-FR" sz="2400" dirty="0" smtClean="0">
                <a:solidFill>
                  <a:srgbClr val="002060"/>
                </a:solidFill>
              </a:rPr>
              <a:t>.</a:t>
            </a:r>
            <a:endParaRPr lang="fr-FR" altLang="fr-FR" sz="2400" dirty="0">
              <a:solidFill>
                <a:srgbClr val="002060"/>
              </a:solidFill>
            </a:endParaRP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50" y="3674603"/>
            <a:ext cx="7849300" cy="29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9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51733" y="6419396"/>
            <a:ext cx="358625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16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LeNet</a:t>
            </a:r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2</a:t>
            </a:r>
            <a:r>
              <a:rPr lang="fr-FR" sz="3600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étape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1812992" y="2483908"/>
            <a:ext cx="8566015" cy="1843888"/>
            <a:chOff x="1812992" y="5024815"/>
            <a:chExt cx="8566015" cy="1843888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85" b="11318"/>
            <a:stretch/>
          </p:blipFill>
          <p:spPr>
            <a:xfrm>
              <a:off x="1812992" y="5024815"/>
              <a:ext cx="8566015" cy="1843888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2700865" y="5153082"/>
              <a:ext cx="1295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smtClean="0">
                  <a:solidFill>
                    <a:srgbClr val="FF2121"/>
                  </a:solidFill>
                </a:rPr>
                <a:t>+ </a:t>
              </a:r>
              <a:r>
                <a:rPr lang="fr-FR" sz="1000" dirty="0" err="1" smtClean="0">
                  <a:solidFill>
                    <a:srgbClr val="FF2121"/>
                  </a:solidFill>
                </a:rPr>
                <a:t>ReLU</a:t>
              </a:r>
              <a:endParaRPr lang="fr-FR" sz="1000" dirty="0">
                <a:solidFill>
                  <a:srgbClr val="FF2121"/>
                </a:solidFill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202201" y="5153082"/>
              <a:ext cx="1295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smtClean="0">
                  <a:solidFill>
                    <a:srgbClr val="FF2121"/>
                  </a:solidFill>
                </a:rPr>
                <a:t>+ </a:t>
              </a:r>
              <a:r>
                <a:rPr lang="fr-FR" sz="1000" dirty="0" err="1" smtClean="0">
                  <a:solidFill>
                    <a:srgbClr val="FF2121"/>
                  </a:solidFill>
                </a:rPr>
                <a:t>ReLU</a:t>
              </a:r>
              <a:endParaRPr lang="fr-FR" sz="1000" dirty="0">
                <a:solidFill>
                  <a:srgbClr val="FF2121"/>
                </a:solidFill>
              </a:endParaRPr>
            </a:p>
          </p:txBody>
        </p:sp>
      </p:grpSp>
      <p:sp>
        <p:nvSpPr>
          <p:cNvPr id="3" name="Rectangle à coins arrondis 2"/>
          <p:cNvSpPr/>
          <p:nvPr/>
        </p:nvSpPr>
        <p:spPr>
          <a:xfrm>
            <a:off x="2023533" y="2345267"/>
            <a:ext cx="2463800" cy="242146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605614" y="4877830"/>
            <a:ext cx="148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B0F0"/>
                </a:solidFill>
              </a:rPr>
              <a:t>1</a:t>
            </a:r>
            <a:r>
              <a:rPr lang="fr-FR" baseline="30000" dirty="0" smtClean="0">
                <a:solidFill>
                  <a:srgbClr val="00B0F0"/>
                </a:solidFill>
              </a:rPr>
              <a:t>er</a:t>
            </a:r>
            <a:r>
              <a:rPr lang="fr-FR" dirty="0" smtClean="0">
                <a:solidFill>
                  <a:srgbClr val="00B0F0"/>
                </a:solidFill>
              </a:rPr>
              <a:t> étape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954923" y="4873408"/>
            <a:ext cx="148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B0F0"/>
                </a:solidFill>
              </a:rPr>
              <a:t>2</a:t>
            </a:r>
            <a:r>
              <a:rPr lang="fr-FR" baseline="30000" dirty="0" smtClean="0">
                <a:solidFill>
                  <a:srgbClr val="00B0F0"/>
                </a:solidFill>
              </a:rPr>
              <a:t>nd</a:t>
            </a:r>
            <a:r>
              <a:rPr lang="fr-FR" dirty="0" smtClean="0">
                <a:solidFill>
                  <a:srgbClr val="00B0F0"/>
                </a:solidFill>
              </a:rPr>
              <a:t> étape</a:t>
            </a:r>
            <a:endParaRPr lang="fr-F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45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0.11823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1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1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633200" y="6419396"/>
            <a:ext cx="477158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17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Pooling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98408" y="1238505"/>
            <a:ext cx="11714192" cy="37317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solidFill>
                  <a:srgbClr val="002060"/>
                </a:solidFill>
              </a:rPr>
              <a:t>Le </a:t>
            </a:r>
            <a:r>
              <a:rPr lang="fr-FR" altLang="fr-FR" sz="2400" dirty="0">
                <a:solidFill>
                  <a:srgbClr val="FF0000"/>
                </a:solidFill>
              </a:rPr>
              <a:t>pooling </a:t>
            </a:r>
            <a:r>
              <a:rPr lang="fr-FR" altLang="fr-FR" sz="2400" dirty="0">
                <a:solidFill>
                  <a:srgbClr val="002060"/>
                </a:solidFill>
              </a:rPr>
              <a:t>permet de </a:t>
            </a:r>
            <a:r>
              <a:rPr lang="fr-FR" altLang="fr-FR" sz="2400" dirty="0">
                <a:solidFill>
                  <a:srgbClr val="FF0000"/>
                </a:solidFill>
              </a:rPr>
              <a:t>réduire la dimension d'une feature map</a:t>
            </a:r>
            <a:r>
              <a:rPr lang="fr-FR" altLang="fr-FR" sz="2400" dirty="0">
                <a:solidFill>
                  <a:srgbClr val="002060"/>
                </a:solidFill>
              </a:rPr>
              <a:t> en gardant une part d'information pertinente. Chaque pooling est appliqué </a:t>
            </a:r>
            <a:r>
              <a:rPr lang="fr-FR" altLang="fr-FR" sz="2400" dirty="0" smtClean="0">
                <a:solidFill>
                  <a:srgbClr val="002060"/>
                </a:solidFill>
              </a:rPr>
              <a:t>séparément </a:t>
            </a:r>
            <a:r>
              <a:rPr lang="fr-FR" altLang="fr-FR" sz="2400" dirty="0">
                <a:solidFill>
                  <a:srgbClr val="002060"/>
                </a:solidFill>
              </a:rPr>
              <a:t>à chaque feature map. </a:t>
            </a:r>
            <a:endParaRPr lang="fr-FR" altLang="fr-FR" sz="2400" dirty="0" smtClean="0">
              <a:solidFill>
                <a:srgbClr val="00206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 smtClean="0">
                <a:solidFill>
                  <a:srgbClr val="002060"/>
                </a:solidFill>
              </a:rPr>
              <a:t>Le </a:t>
            </a:r>
            <a:r>
              <a:rPr lang="fr-FR" altLang="fr-FR" sz="2400" dirty="0">
                <a:solidFill>
                  <a:srgbClr val="002060"/>
                </a:solidFill>
              </a:rPr>
              <a:t>pooling sert donc à</a:t>
            </a:r>
            <a:r>
              <a:rPr lang="fr-FR" altLang="fr-FR" sz="2400" dirty="0" smtClean="0">
                <a:solidFill>
                  <a:srgbClr val="002060"/>
                </a:solidFill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050" dirty="0">
              <a:solidFill>
                <a:srgbClr val="002060"/>
              </a:solidFill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2400" dirty="0" smtClean="0">
                <a:solidFill>
                  <a:srgbClr val="002060"/>
                </a:solidFill>
              </a:rPr>
              <a:t>réduire la dimension de la feature map</a:t>
            </a:r>
            <a:endParaRPr lang="fr-FR" altLang="fr-FR" sz="2400" dirty="0">
              <a:solidFill>
                <a:srgbClr val="002060"/>
              </a:solidFill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fr-FR" altLang="fr-FR" sz="1200" dirty="0" smtClean="0">
              <a:solidFill>
                <a:srgbClr val="00206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2400" dirty="0" smtClean="0">
                <a:solidFill>
                  <a:srgbClr val="002060"/>
                </a:solidFill>
              </a:rPr>
              <a:t>réduire le nombre de paramètres (pixels) donc de calcul dans le réseau et permet d'éviter l'</a:t>
            </a:r>
            <a:r>
              <a:rPr lang="fr-FR" altLang="fr-FR" sz="2400" dirty="0" err="1" smtClean="0">
                <a:solidFill>
                  <a:srgbClr val="002060"/>
                </a:solidFill>
              </a:rPr>
              <a:t>overfitting</a:t>
            </a:r>
            <a:endParaRPr lang="fr-FR" altLang="fr-FR" sz="2400" dirty="0" smtClean="0">
              <a:solidFill>
                <a:srgbClr val="002060"/>
              </a:solidFill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600" dirty="0" smtClean="0">
              <a:solidFill>
                <a:srgbClr val="00206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2400" dirty="0" smtClean="0">
                <a:solidFill>
                  <a:srgbClr val="002060"/>
                </a:solidFill>
              </a:rPr>
              <a:t>rend le réseau invariant au petite transformation (</a:t>
            </a:r>
            <a:r>
              <a:rPr lang="fr-FR" altLang="fr-FR" sz="2400" dirty="0" err="1" smtClean="0">
                <a:solidFill>
                  <a:srgbClr val="002060"/>
                </a:solidFill>
              </a:rPr>
              <a:t>distortions</a:t>
            </a:r>
            <a:r>
              <a:rPr lang="fr-FR" altLang="fr-FR" sz="2400" dirty="0" smtClean="0">
                <a:solidFill>
                  <a:srgbClr val="002060"/>
                </a:solidFill>
              </a:rPr>
              <a:t>, translations) dans l'image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altLang="fr-F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" t="11836" b="17391"/>
          <a:stretch/>
        </p:blipFill>
        <p:spPr>
          <a:xfrm>
            <a:off x="3684837" y="4970296"/>
            <a:ext cx="4741333" cy="168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2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43267" y="6419396"/>
            <a:ext cx="367091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18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LeNet</a:t>
            </a:r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Répétition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1812992" y="2483908"/>
            <a:ext cx="8566015" cy="1843888"/>
            <a:chOff x="1812992" y="5024815"/>
            <a:chExt cx="8566015" cy="1843888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85" b="11318"/>
            <a:stretch/>
          </p:blipFill>
          <p:spPr>
            <a:xfrm>
              <a:off x="1812992" y="5024815"/>
              <a:ext cx="8566015" cy="1843888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2700865" y="5153082"/>
              <a:ext cx="1295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smtClean="0">
                  <a:solidFill>
                    <a:srgbClr val="FF2121"/>
                  </a:solidFill>
                </a:rPr>
                <a:t>+ </a:t>
              </a:r>
              <a:r>
                <a:rPr lang="fr-FR" sz="1000" dirty="0" err="1" smtClean="0">
                  <a:solidFill>
                    <a:srgbClr val="FF2121"/>
                  </a:solidFill>
                </a:rPr>
                <a:t>ReLU</a:t>
              </a:r>
              <a:endParaRPr lang="fr-FR" sz="1000" dirty="0">
                <a:solidFill>
                  <a:srgbClr val="FF2121"/>
                </a:solidFill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202201" y="5153082"/>
              <a:ext cx="1295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smtClean="0">
                  <a:solidFill>
                    <a:srgbClr val="FF2121"/>
                  </a:solidFill>
                </a:rPr>
                <a:t>+ </a:t>
              </a:r>
              <a:r>
                <a:rPr lang="fr-FR" sz="1000" dirty="0" err="1" smtClean="0">
                  <a:solidFill>
                    <a:srgbClr val="FF2121"/>
                  </a:solidFill>
                </a:rPr>
                <a:t>ReLU</a:t>
              </a:r>
              <a:endParaRPr lang="fr-FR" sz="1000" dirty="0">
                <a:solidFill>
                  <a:srgbClr val="FF2121"/>
                </a:solidFill>
              </a:endParaRPr>
            </a:p>
          </p:txBody>
        </p:sp>
      </p:grpSp>
      <p:sp>
        <p:nvSpPr>
          <p:cNvPr id="15" name="ZoneTexte 14"/>
          <p:cNvSpPr txBox="1"/>
          <p:nvPr/>
        </p:nvSpPr>
        <p:spPr>
          <a:xfrm>
            <a:off x="3954923" y="4873408"/>
            <a:ext cx="148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B0F0"/>
                </a:solidFill>
              </a:rPr>
              <a:t>2</a:t>
            </a:r>
            <a:r>
              <a:rPr lang="fr-FR" baseline="30000" dirty="0" smtClean="0">
                <a:solidFill>
                  <a:srgbClr val="00B0F0"/>
                </a:solidFill>
              </a:rPr>
              <a:t>nd</a:t>
            </a:r>
            <a:r>
              <a:rPr lang="fr-FR" dirty="0" smtClean="0">
                <a:solidFill>
                  <a:srgbClr val="00B0F0"/>
                </a:solidFill>
              </a:rPr>
              <a:t> étape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3465973" y="2345267"/>
            <a:ext cx="2463800" cy="242146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5491628" y="4895000"/>
            <a:ext cx="1605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B0F0"/>
                </a:solidFill>
              </a:rPr>
              <a:t>Nouvelle convolution + </a:t>
            </a:r>
            <a:r>
              <a:rPr lang="fr-FR" dirty="0" err="1" smtClean="0">
                <a:solidFill>
                  <a:srgbClr val="00B0F0"/>
                </a:solidFill>
              </a:rPr>
              <a:t>ReLU</a:t>
            </a:r>
            <a:r>
              <a:rPr lang="fr-FR" dirty="0" smtClean="0">
                <a:solidFill>
                  <a:srgbClr val="00B0F0"/>
                </a:solidFill>
              </a:rPr>
              <a:t> + Pooling</a:t>
            </a:r>
            <a:endParaRPr lang="fr-F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13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0.11757 -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1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34800" y="6419396"/>
            <a:ext cx="375558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19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LeNet</a:t>
            </a:r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3</a:t>
            </a:r>
            <a:r>
              <a:rPr lang="fr-FR" sz="3600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ème</a:t>
            </a:r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étape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1812992" y="2483908"/>
            <a:ext cx="8566015" cy="1843888"/>
            <a:chOff x="1812992" y="5024815"/>
            <a:chExt cx="8566015" cy="1843888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85" b="11318"/>
            <a:stretch/>
          </p:blipFill>
          <p:spPr>
            <a:xfrm>
              <a:off x="1812992" y="5024815"/>
              <a:ext cx="8566015" cy="1843888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2700865" y="5153082"/>
              <a:ext cx="1295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smtClean="0">
                  <a:solidFill>
                    <a:srgbClr val="FF2121"/>
                  </a:solidFill>
                </a:rPr>
                <a:t>+ </a:t>
              </a:r>
              <a:r>
                <a:rPr lang="fr-FR" sz="1000" dirty="0" err="1" smtClean="0">
                  <a:solidFill>
                    <a:srgbClr val="FF2121"/>
                  </a:solidFill>
                </a:rPr>
                <a:t>ReLU</a:t>
              </a:r>
              <a:endParaRPr lang="fr-FR" sz="1000" dirty="0">
                <a:solidFill>
                  <a:srgbClr val="FF2121"/>
                </a:solidFill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202201" y="5153082"/>
              <a:ext cx="1295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smtClean="0">
                  <a:solidFill>
                    <a:srgbClr val="FF2121"/>
                  </a:solidFill>
                </a:rPr>
                <a:t>+ </a:t>
              </a:r>
              <a:r>
                <a:rPr lang="fr-FR" sz="1000" dirty="0" err="1" smtClean="0">
                  <a:solidFill>
                    <a:srgbClr val="FF2121"/>
                  </a:solidFill>
                </a:rPr>
                <a:t>ReLU</a:t>
              </a:r>
              <a:endParaRPr lang="fr-FR" sz="1000" dirty="0">
                <a:solidFill>
                  <a:srgbClr val="FF2121"/>
                </a:solidFill>
              </a:endParaRPr>
            </a:p>
          </p:txBody>
        </p:sp>
      </p:grpSp>
      <p:sp>
        <p:nvSpPr>
          <p:cNvPr id="16" name="ZoneTexte 15"/>
          <p:cNvSpPr txBox="1"/>
          <p:nvPr/>
        </p:nvSpPr>
        <p:spPr>
          <a:xfrm>
            <a:off x="5491628" y="4895000"/>
            <a:ext cx="1605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B0F0"/>
                </a:solidFill>
              </a:rPr>
              <a:t>Nouvelle convolution + </a:t>
            </a:r>
            <a:r>
              <a:rPr lang="fr-FR" dirty="0" err="1" smtClean="0">
                <a:solidFill>
                  <a:srgbClr val="00B0F0"/>
                </a:solidFill>
              </a:rPr>
              <a:t>ReLU</a:t>
            </a:r>
            <a:r>
              <a:rPr lang="fr-FR" dirty="0" smtClean="0">
                <a:solidFill>
                  <a:srgbClr val="00B0F0"/>
                </a:solidFill>
              </a:rPr>
              <a:t> + Pooling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4902282" y="2328333"/>
            <a:ext cx="2463800" cy="242146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7568622" y="4895000"/>
            <a:ext cx="160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B0F0"/>
                </a:solidFill>
              </a:rPr>
              <a:t>FNN</a:t>
            </a:r>
            <a:endParaRPr lang="fr-F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13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17748 -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67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835442" y="6419396"/>
            <a:ext cx="274916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2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Définition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8408" y="1239163"/>
            <a:ext cx="10591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002060"/>
                </a:solidFill>
              </a:rPr>
              <a:t>La </a:t>
            </a:r>
            <a:r>
              <a:rPr lang="fr-FR" sz="2400" dirty="0" smtClean="0">
                <a:solidFill>
                  <a:srgbClr val="FF0000"/>
                </a:solidFill>
              </a:rPr>
              <a:t>Computer Vision (CV) </a:t>
            </a:r>
            <a:r>
              <a:rPr lang="fr-FR" sz="2400" dirty="0" smtClean="0">
                <a:solidFill>
                  <a:srgbClr val="002060"/>
                </a:solidFill>
              </a:rPr>
              <a:t>désigne une branche de l’intelligence artificielle spécialisée dans le </a:t>
            </a:r>
            <a:r>
              <a:rPr lang="fr-FR" sz="2400" dirty="0" smtClean="0">
                <a:solidFill>
                  <a:srgbClr val="FF0000"/>
                </a:solidFill>
              </a:rPr>
              <a:t>traitement de l’image</a:t>
            </a:r>
            <a:r>
              <a:rPr lang="fr-FR" sz="2400" dirty="0" smtClean="0">
                <a:solidFill>
                  <a:srgbClr val="002060"/>
                </a:solidFill>
              </a:rPr>
              <a:t>. Une de ces particularités est l’utilisation de </a:t>
            </a:r>
            <a:r>
              <a:rPr lang="fr-FR" sz="2400" dirty="0" smtClean="0">
                <a:solidFill>
                  <a:srgbClr val="FF0000"/>
                </a:solidFill>
              </a:rPr>
              <a:t>réseaux de neurones à convolutions (CNN)</a:t>
            </a:r>
            <a:r>
              <a:rPr lang="fr-FR" sz="2400" dirty="0" smtClean="0">
                <a:solidFill>
                  <a:srgbClr val="002060"/>
                </a:solidFill>
              </a:rPr>
              <a:t>.</a:t>
            </a:r>
          </a:p>
          <a:p>
            <a:endParaRPr lang="fr-FR" sz="2400" dirty="0">
              <a:solidFill>
                <a:srgbClr val="002060"/>
              </a:solidFill>
            </a:endParaRPr>
          </a:p>
          <a:p>
            <a:r>
              <a:rPr lang="fr-FR" sz="2400" dirty="0" smtClean="0">
                <a:solidFill>
                  <a:srgbClr val="002060"/>
                </a:solidFill>
              </a:rPr>
              <a:t>Le premier algorithme de CV a été développé par le français </a:t>
            </a:r>
            <a:r>
              <a:rPr lang="fr-FR" sz="2400" dirty="0" smtClean="0">
                <a:solidFill>
                  <a:srgbClr val="002060"/>
                </a:solidFill>
                <a:hlinkClick r:id="rId3"/>
              </a:rPr>
              <a:t>Yann </a:t>
            </a:r>
            <a:r>
              <a:rPr lang="fr-FR" sz="2400" dirty="0" err="1" smtClean="0">
                <a:solidFill>
                  <a:srgbClr val="002060"/>
                </a:solidFill>
                <a:hlinkClick r:id="rId3"/>
              </a:rPr>
              <a:t>LeCun</a:t>
            </a:r>
            <a:r>
              <a:rPr lang="fr-FR" sz="2400" dirty="0" smtClean="0">
                <a:solidFill>
                  <a:srgbClr val="002060"/>
                </a:solidFill>
                <a:hlinkClick r:id="rId3"/>
              </a:rPr>
              <a:t> </a:t>
            </a:r>
            <a:r>
              <a:rPr lang="fr-FR" sz="2400" dirty="0" smtClean="0">
                <a:solidFill>
                  <a:srgbClr val="002060"/>
                </a:solidFill>
              </a:rPr>
              <a:t>en 1993. Ce CNN est appelé </a:t>
            </a:r>
            <a:r>
              <a:rPr lang="fr-FR" sz="2400" dirty="0" err="1" smtClean="0">
                <a:solidFill>
                  <a:srgbClr val="002060"/>
                </a:solidFill>
              </a:rPr>
              <a:t>LeNet</a:t>
            </a:r>
            <a:r>
              <a:rPr lang="fr-FR" sz="2400" dirty="0" smtClean="0">
                <a:solidFill>
                  <a:srgbClr val="002060"/>
                </a:solidFill>
              </a:rPr>
              <a:t> et sert à la </a:t>
            </a:r>
            <a:r>
              <a:rPr lang="fr-FR" sz="2400" dirty="0" smtClean="0">
                <a:solidFill>
                  <a:srgbClr val="FF0000"/>
                </a:solidFill>
              </a:rPr>
              <a:t>reconnaissance de caractères</a:t>
            </a:r>
            <a:r>
              <a:rPr lang="fr-FR" sz="2400" dirty="0" smtClean="0">
                <a:solidFill>
                  <a:srgbClr val="002060"/>
                </a:solidFill>
              </a:rPr>
              <a:t>.</a:t>
            </a:r>
          </a:p>
          <a:p>
            <a:endParaRPr lang="fr-FR" sz="2400" dirty="0">
              <a:solidFill>
                <a:srgbClr val="002060"/>
              </a:solidFill>
            </a:endParaRPr>
          </a:p>
          <a:p>
            <a:r>
              <a:rPr lang="fr-FR" sz="2400" dirty="0" smtClean="0">
                <a:solidFill>
                  <a:srgbClr val="002060"/>
                </a:solidFill>
              </a:rPr>
              <a:t>Avec le </a:t>
            </a:r>
            <a:r>
              <a:rPr lang="fr-FR" sz="2400" dirty="0" smtClean="0">
                <a:solidFill>
                  <a:srgbClr val="FF0000"/>
                </a:solidFill>
              </a:rPr>
              <a:t>développement d’internet, des performances de nos machines et l’omniprésence de caméra </a:t>
            </a:r>
            <a:r>
              <a:rPr lang="fr-FR" sz="2400" dirty="0">
                <a:solidFill>
                  <a:srgbClr val="002060"/>
                </a:solidFill>
              </a:rPr>
              <a:t>(téléphones, </a:t>
            </a:r>
            <a:r>
              <a:rPr lang="fr-FR" sz="2400" dirty="0" smtClean="0">
                <a:solidFill>
                  <a:srgbClr val="002060"/>
                </a:solidFill>
              </a:rPr>
              <a:t>voitures, surveillance), on se confronte à la vision assistée par ordinateur au quotidien.</a:t>
            </a:r>
          </a:p>
          <a:p>
            <a:endParaRPr lang="fr-FR" sz="2400" dirty="0">
              <a:solidFill>
                <a:srgbClr val="002060"/>
              </a:solidFill>
            </a:endParaRPr>
          </a:p>
          <a:p>
            <a:r>
              <a:rPr lang="fr-FR" sz="2400" dirty="0" smtClean="0">
                <a:solidFill>
                  <a:srgbClr val="002060"/>
                </a:solidFill>
              </a:rPr>
              <a:t>Cette technologie a maintenant des applications variées.</a:t>
            </a:r>
          </a:p>
        </p:txBody>
      </p:sp>
    </p:spTree>
    <p:extLst>
      <p:ext uri="{BB962C8B-B14F-4D97-AF65-F5344CB8AC3E}">
        <p14:creationId xmlns:p14="http://schemas.microsoft.com/office/powerpoint/2010/main" val="347406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692467" y="6419396"/>
            <a:ext cx="417891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20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FNN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8407" y="1239163"/>
            <a:ext cx="112993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002060"/>
                </a:solidFill>
              </a:rPr>
              <a:t>Pour le moment, </a:t>
            </a:r>
            <a:r>
              <a:rPr lang="fr-FR" sz="2400" dirty="0" smtClean="0">
                <a:solidFill>
                  <a:srgbClr val="FF0000"/>
                </a:solidFill>
              </a:rPr>
              <a:t>l’enchaînement de convolution et pooling a permis de déterminer des caractéristiques précises d’une image</a:t>
            </a:r>
            <a:r>
              <a:rPr lang="fr-FR" sz="2400" dirty="0" smtClean="0">
                <a:solidFill>
                  <a:srgbClr val="002060"/>
                </a:solidFill>
              </a:rPr>
              <a:t>. Ces dernières se traduisent par la création de matrices particulière.</a:t>
            </a:r>
          </a:p>
          <a:p>
            <a:endParaRPr lang="fr-FR" sz="2400" dirty="0">
              <a:solidFill>
                <a:srgbClr val="002060"/>
              </a:solidFill>
            </a:endParaRPr>
          </a:p>
          <a:p>
            <a:r>
              <a:rPr lang="fr-FR" sz="2400" dirty="0" smtClean="0">
                <a:solidFill>
                  <a:srgbClr val="002060"/>
                </a:solidFill>
              </a:rPr>
              <a:t>Dans la cas de la classification d’images, il faut maintenant </a:t>
            </a:r>
            <a:r>
              <a:rPr lang="fr-FR" sz="2400" dirty="0" smtClean="0">
                <a:solidFill>
                  <a:srgbClr val="FF0000"/>
                </a:solidFill>
              </a:rPr>
              <a:t>entraîner le modèle à associer un type de caractéristiques </a:t>
            </a:r>
            <a:r>
              <a:rPr lang="fr-FR" dirty="0" smtClean="0">
                <a:solidFill>
                  <a:srgbClr val="FF0000"/>
                </a:solidFill>
              </a:rPr>
              <a:t>(=features) </a:t>
            </a:r>
            <a:r>
              <a:rPr lang="fr-FR" sz="2400" dirty="0" smtClean="0">
                <a:solidFill>
                  <a:srgbClr val="FF0000"/>
                </a:solidFill>
              </a:rPr>
              <a:t>avec le bon label associé </a:t>
            </a:r>
            <a:r>
              <a:rPr lang="fr-FR" dirty="0" smtClean="0">
                <a:solidFill>
                  <a:srgbClr val="FF0000"/>
                </a:solidFill>
              </a:rPr>
              <a:t>(=bateau)</a:t>
            </a:r>
            <a:r>
              <a:rPr lang="fr-FR" sz="2400" dirty="0" smtClean="0">
                <a:solidFill>
                  <a:srgbClr val="FF0000"/>
                </a:solidFill>
              </a:rPr>
              <a:t>. </a:t>
            </a:r>
            <a:r>
              <a:rPr lang="fr-FR" sz="2400" dirty="0" smtClean="0">
                <a:solidFill>
                  <a:srgbClr val="002060"/>
                </a:solidFill>
              </a:rPr>
              <a:t>C’est le rôle du </a:t>
            </a:r>
            <a:r>
              <a:rPr lang="fr-FR" sz="2400" dirty="0" err="1" smtClean="0">
                <a:solidFill>
                  <a:srgbClr val="002060"/>
                </a:solidFill>
              </a:rPr>
              <a:t>Feedforward</a:t>
            </a:r>
            <a:r>
              <a:rPr lang="fr-FR" sz="2400" dirty="0" smtClean="0">
                <a:solidFill>
                  <a:srgbClr val="002060"/>
                </a:solidFill>
              </a:rPr>
              <a:t> Neural Network.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1787592" y="3993022"/>
            <a:ext cx="8566015" cy="1843888"/>
            <a:chOff x="1812992" y="5024815"/>
            <a:chExt cx="8566015" cy="1843888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85" b="11318"/>
            <a:stretch/>
          </p:blipFill>
          <p:spPr>
            <a:xfrm>
              <a:off x="1812992" y="5024815"/>
              <a:ext cx="8566015" cy="1843888"/>
            </a:xfrm>
            <a:prstGeom prst="rect">
              <a:avLst/>
            </a:prstGeom>
          </p:spPr>
        </p:pic>
        <p:sp>
          <p:nvSpPr>
            <p:cNvPr id="13" name="ZoneTexte 12"/>
            <p:cNvSpPr txBox="1"/>
            <p:nvPr/>
          </p:nvSpPr>
          <p:spPr>
            <a:xfrm>
              <a:off x="2700865" y="5153082"/>
              <a:ext cx="1295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smtClean="0">
                  <a:solidFill>
                    <a:srgbClr val="FF2121"/>
                  </a:solidFill>
                </a:rPr>
                <a:t>+ </a:t>
              </a:r>
              <a:r>
                <a:rPr lang="fr-FR" sz="1000" dirty="0" err="1" smtClean="0">
                  <a:solidFill>
                    <a:srgbClr val="FF2121"/>
                  </a:solidFill>
                </a:rPr>
                <a:t>ReLU</a:t>
              </a:r>
              <a:endParaRPr lang="fr-FR" sz="1000" dirty="0">
                <a:solidFill>
                  <a:srgbClr val="FF2121"/>
                </a:solidFill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202201" y="5153082"/>
              <a:ext cx="1295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smtClean="0">
                  <a:solidFill>
                    <a:srgbClr val="FF2121"/>
                  </a:solidFill>
                </a:rPr>
                <a:t>+ </a:t>
              </a:r>
              <a:r>
                <a:rPr lang="fr-FR" sz="1000" dirty="0" err="1" smtClean="0">
                  <a:solidFill>
                    <a:srgbClr val="FF2121"/>
                  </a:solidFill>
                </a:rPr>
                <a:t>ReLU</a:t>
              </a:r>
              <a:endParaRPr lang="fr-FR" sz="1000" dirty="0">
                <a:solidFill>
                  <a:srgbClr val="FF2121"/>
                </a:solidFill>
              </a:endParaRPr>
            </a:p>
          </p:txBody>
        </p:sp>
      </p:grpSp>
      <p:sp>
        <p:nvSpPr>
          <p:cNvPr id="2" name="Accolade ouvrante 1"/>
          <p:cNvSpPr/>
          <p:nvPr/>
        </p:nvSpPr>
        <p:spPr>
          <a:xfrm rot="16200000">
            <a:off x="4532455" y="3377584"/>
            <a:ext cx="514565" cy="5287991"/>
          </a:xfrm>
          <a:prstGeom prst="leftBrace">
            <a:avLst>
              <a:gd name="adj1" fmla="val 44532"/>
              <a:gd name="adj2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ccolade ouvrante 14"/>
          <p:cNvSpPr/>
          <p:nvPr/>
        </p:nvSpPr>
        <p:spPr>
          <a:xfrm rot="16200000">
            <a:off x="8128951" y="5069077"/>
            <a:ext cx="514565" cy="1904999"/>
          </a:xfrm>
          <a:prstGeom prst="leftBrace">
            <a:avLst>
              <a:gd name="adj1" fmla="val 44532"/>
              <a:gd name="adj2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130271" y="6436330"/>
            <a:ext cx="331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Extraction des caractéristiques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735233" y="6436330"/>
            <a:ext cx="331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Classification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85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7867" y="6419396"/>
            <a:ext cx="392491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21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Backpropagation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8407" y="1239163"/>
            <a:ext cx="112993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002060"/>
                </a:solidFill>
              </a:rPr>
              <a:t>Le CNN va apprendre à classifier correctement les images grâce à la </a:t>
            </a:r>
            <a:r>
              <a:rPr lang="fr-FR" sz="2400" dirty="0" smtClean="0">
                <a:solidFill>
                  <a:srgbClr val="FF0000"/>
                </a:solidFill>
              </a:rPr>
              <a:t>backpropagation. </a:t>
            </a:r>
            <a:r>
              <a:rPr lang="fr-FR" sz="2400" dirty="0" smtClean="0">
                <a:solidFill>
                  <a:srgbClr val="002060"/>
                </a:solidFill>
              </a:rPr>
              <a:t>Cela mettra à jour </a:t>
            </a:r>
            <a:r>
              <a:rPr lang="fr-FR" sz="2400" dirty="0" smtClean="0">
                <a:solidFill>
                  <a:srgbClr val="FF0000"/>
                </a:solidFill>
              </a:rPr>
              <a:t>les valeurs des poids du FNN et des différents filtres</a:t>
            </a:r>
            <a:r>
              <a:rPr lang="fr-FR" sz="2400" dirty="0" smtClean="0">
                <a:solidFill>
                  <a:srgbClr val="002060"/>
                </a:solidFill>
              </a:rPr>
              <a:t> de convolution en fonction de l’erreur détectée avec un softmax.</a:t>
            </a:r>
          </a:p>
          <a:p>
            <a:endParaRPr lang="fr-FR" sz="1600" dirty="0">
              <a:solidFill>
                <a:srgbClr val="002060"/>
              </a:solidFill>
            </a:endParaRPr>
          </a:p>
          <a:p>
            <a:r>
              <a:rPr lang="fr-FR" sz="2400" dirty="0" smtClean="0">
                <a:solidFill>
                  <a:srgbClr val="002060"/>
                </a:solidFill>
              </a:rPr>
              <a:t>Les valeurs initiales des filtres, poids et biais du CNN sont initialisées </a:t>
            </a:r>
            <a:r>
              <a:rPr lang="fr-FR" sz="2400" dirty="0" smtClean="0">
                <a:solidFill>
                  <a:srgbClr val="FF0000"/>
                </a:solidFill>
              </a:rPr>
              <a:t>aléatoirement</a:t>
            </a:r>
            <a:r>
              <a:rPr lang="fr-FR" sz="2400" dirty="0" smtClean="0">
                <a:solidFill>
                  <a:srgbClr val="002060"/>
                </a:solidFill>
              </a:rPr>
              <a:t>.</a:t>
            </a:r>
          </a:p>
          <a:p>
            <a:endParaRPr lang="fr-FR" sz="1600" dirty="0">
              <a:solidFill>
                <a:srgbClr val="002060"/>
              </a:solidFill>
            </a:endParaRPr>
          </a:p>
          <a:p>
            <a:r>
              <a:rPr lang="fr-FR" sz="2400" dirty="0" smtClean="0">
                <a:solidFill>
                  <a:srgbClr val="002060"/>
                </a:solidFill>
              </a:rPr>
              <a:t>Après s’être entraîné sur des millions d’images, le réseau sera </a:t>
            </a:r>
            <a:r>
              <a:rPr lang="fr-FR" sz="2400" dirty="0" smtClean="0">
                <a:solidFill>
                  <a:srgbClr val="FF0000"/>
                </a:solidFill>
              </a:rPr>
              <a:t>reconnaître</a:t>
            </a:r>
            <a:r>
              <a:rPr lang="fr-FR" sz="2400" dirty="0" smtClean="0">
                <a:solidFill>
                  <a:srgbClr val="002060"/>
                </a:solidFill>
              </a:rPr>
              <a:t> des éléments dans une image.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1787592" y="3993022"/>
            <a:ext cx="8566015" cy="1843888"/>
            <a:chOff x="1812992" y="5024815"/>
            <a:chExt cx="8566015" cy="1843888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85" b="11318"/>
            <a:stretch/>
          </p:blipFill>
          <p:spPr>
            <a:xfrm>
              <a:off x="1812992" y="5024815"/>
              <a:ext cx="8566015" cy="1843888"/>
            </a:xfrm>
            <a:prstGeom prst="rect">
              <a:avLst/>
            </a:prstGeom>
          </p:spPr>
        </p:pic>
        <p:sp>
          <p:nvSpPr>
            <p:cNvPr id="13" name="ZoneTexte 12"/>
            <p:cNvSpPr txBox="1"/>
            <p:nvPr/>
          </p:nvSpPr>
          <p:spPr>
            <a:xfrm>
              <a:off x="2700865" y="5153082"/>
              <a:ext cx="1295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smtClean="0">
                  <a:solidFill>
                    <a:srgbClr val="FF2121"/>
                  </a:solidFill>
                </a:rPr>
                <a:t>+ </a:t>
              </a:r>
              <a:r>
                <a:rPr lang="fr-FR" sz="1000" dirty="0" err="1" smtClean="0">
                  <a:solidFill>
                    <a:srgbClr val="FF2121"/>
                  </a:solidFill>
                </a:rPr>
                <a:t>ReLU</a:t>
              </a:r>
              <a:endParaRPr lang="fr-FR" sz="1000" dirty="0">
                <a:solidFill>
                  <a:srgbClr val="FF2121"/>
                </a:solidFill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202201" y="5153082"/>
              <a:ext cx="1295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smtClean="0">
                  <a:solidFill>
                    <a:srgbClr val="FF2121"/>
                  </a:solidFill>
                </a:rPr>
                <a:t>+ </a:t>
              </a:r>
              <a:r>
                <a:rPr lang="fr-FR" sz="1000" dirty="0" err="1" smtClean="0">
                  <a:solidFill>
                    <a:srgbClr val="FF2121"/>
                  </a:solidFill>
                </a:rPr>
                <a:t>ReLU</a:t>
              </a:r>
              <a:endParaRPr lang="fr-FR" sz="1000" dirty="0">
                <a:solidFill>
                  <a:srgbClr val="FF2121"/>
                </a:solidFill>
              </a:endParaRPr>
            </a:p>
          </p:txBody>
        </p:sp>
      </p:grpSp>
      <p:sp>
        <p:nvSpPr>
          <p:cNvPr id="2" name="Accolade ouvrante 1"/>
          <p:cNvSpPr/>
          <p:nvPr/>
        </p:nvSpPr>
        <p:spPr>
          <a:xfrm rot="16200000">
            <a:off x="4532455" y="3377584"/>
            <a:ext cx="514565" cy="5287991"/>
          </a:xfrm>
          <a:prstGeom prst="leftBrace">
            <a:avLst>
              <a:gd name="adj1" fmla="val 44532"/>
              <a:gd name="adj2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ccolade ouvrante 14"/>
          <p:cNvSpPr/>
          <p:nvPr/>
        </p:nvSpPr>
        <p:spPr>
          <a:xfrm rot="16200000">
            <a:off x="8128951" y="5069077"/>
            <a:ext cx="514565" cy="1904999"/>
          </a:xfrm>
          <a:prstGeom prst="leftBrace">
            <a:avLst>
              <a:gd name="adj1" fmla="val 44532"/>
              <a:gd name="adj2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130271" y="6436330"/>
            <a:ext cx="331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Extraction des caractéristiques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735233" y="6436330"/>
            <a:ext cx="331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Classification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6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675533" y="6419396"/>
            <a:ext cx="434825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22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Résumé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98408" y="1156904"/>
            <a:ext cx="11637035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FF0000"/>
                </a:solidFill>
              </a:rPr>
              <a:t>Apprentissage supervisé d’un CNN pour la classification d’images:</a:t>
            </a:r>
          </a:p>
          <a:p>
            <a:endParaRPr lang="fr-FR" sz="1200" dirty="0" smtClean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sz="2000" dirty="0" smtClean="0">
                <a:solidFill>
                  <a:srgbClr val="002060"/>
                </a:solidFill>
              </a:rPr>
              <a:t>Définition </a:t>
            </a:r>
            <a:r>
              <a:rPr lang="fr-FR" sz="2000" smtClean="0">
                <a:solidFill>
                  <a:srgbClr val="002060"/>
                </a:solidFill>
              </a:rPr>
              <a:t>des hyperparamètres</a:t>
            </a:r>
            <a:r>
              <a:rPr lang="fr-FR" sz="2000" dirty="0" smtClean="0">
                <a:solidFill>
                  <a:srgbClr val="002060"/>
                </a:solidFill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1600" b="1" dirty="0" err="1" smtClean="0">
                <a:solidFill>
                  <a:srgbClr val="002060"/>
                </a:solidFill>
              </a:rPr>
              <a:t>Depth</a:t>
            </a:r>
            <a:r>
              <a:rPr lang="fr-FR" sz="1600" dirty="0" smtClean="0">
                <a:solidFill>
                  <a:srgbClr val="002060"/>
                </a:solidFill>
              </a:rPr>
              <a:t>: </a:t>
            </a:r>
            <a:r>
              <a:rPr lang="fr-FR" sz="1600" dirty="0">
                <a:solidFill>
                  <a:srgbClr val="002060"/>
                </a:solidFill>
              </a:rPr>
              <a:t>nombre de filtre à utilisé sur l'image </a:t>
            </a:r>
            <a:r>
              <a:rPr lang="fr-FR" sz="1200" dirty="0">
                <a:solidFill>
                  <a:srgbClr val="002060"/>
                </a:solidFill>
              </a:rPr>
              <a:t>(tous la même taille pour un même input</a:t>
            </a:r>
            <a:r>
              <a:rPr lang="fr-FR" sz="1200" dirty="0" smtClean="0">
                <a:solidFill>
                  <a:srgbClr val="002060"/>
                </a:solidFill>
              </a:rPr>
              <a:t>)</a:t>
            </a:r>
            <a:endParaRPr lang="fr-FR" sz="1200" dirty="0">
              <a:solidFill>
                <a:srgbClr val="00206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1600" b="1" dirty="0" err="1" smtClean="0">
                <a:solidFill>
                  <a:srgbClr val="002060"/>
                </a:solidFill>
              </a:rPr>
              <a:t>Stride</a:t>
            </a:r>
            <a:r>
              <a:rPr lang="fr-FR" sz="1600" dirty="0" smtClean="0">
                <a:solidFill>
                  <a:srgbClr val="002060"/>
                </a:solidFill>
              </a:rPr>
              <a:t>: </a:t>
            </a:r>
            <a:r>
              <a:rPr lang="fr-FR" sz="1600" dirty="0">
                <a:solidFill>
                  <a:srgbClr val="002060"/>
                </a:solidFill>
              </a:rPr>
              <a:t>nombre de pixels sur lequel on déplace un filtre</a:t>
            </a:r>
            <a:r>
              <a:rPr lang="fr-FR" sz="1600" dirty="0" smtClean="0">
                <a:solidFill>
                  <a:srgbClr val="002060"/>
                </a:solidFill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1600" b="1" dirty="0" err="1" smtClean="0">
                <a:solidFill>
                  <a:srgbClr val="002060"/>
                </a:solidFill>
              </a:rPr>
              <a:t>Zero-padding</a:t>
            </a:r>
            <a:r>
              <a:rPr lang="fr-FR" sz="1600" dirty="0" smtClean="0">
                <a:solidFill>
                  <a:srgbClr val="002060"/>
                </a:solidFill>
              </a:rPr>
              <a:t>: </a:t>
            </a:r>
            <a:r>
              <a:rPr lang="fr-FR" sz="1600" dirty="0">
                <a:solidFill>
                  <a:srgbClr val="002060"/>
                </a:solidFill>
              </a:rPr>
              <a:t>parfois il est </a:t>
            </a:r>
            <a:r>
              <a:rPr lang="fr-FR" sz="1600" dirty="0" smtClean="0">
                <a:solidFill>
                  <a:srgbClr val="002060"/>
                </a:solidFill>
              </a:rPr>
              <a:t>préférable </a:t>
            </a:r>
            <a:r>
              <a:rPr lang="fr-FR" sz="1600" dirty="0">
                <a:solidFill>
                  <a:srgbClr val="002060"/>
                </a:solidFill>
              </a:rPr>
              <a:t>d'ajouter des 0 sur les bords de l'image, nous permettant ainsi de </a:t>
            </a:r>
            <a:r>
              <a:rPr lang="fr-FR" sz="1600" dirty="0" smtClean="0">
                <a:solidFill>
                  <a:srgbClr val="002060"/>
                </a:solidFill>
              </a:rPr>
              <a:t>contrôler </a:t>
            </a:r>
            <a:r>
              <a:rPr lang="fr-FR" sz="1600" dirty="0">
                <a:solidFill>
                  <a:srgbClr val="002060"/>
                </a:solidFill>
              </a:rPr>
              <a:t>la taille de la feature map que l'on obtiendra en sorti. </a:t>
            </a:r>
            <a:r>
              <a:rPr lang="fr-FR" sz="1200" dirty="0" smtClean="0">
                <a:solidFill>
                  <a:srgbClr val="002060"/>
                </a:solidFill>
              </a:rPr>
              <a:t>(</a:t>
            </a:r>
            <a:r>
              <a:rPr lang="fr-FR" sz="1200" dirty="0" err="1" smtClean="0">
                <a:solidFill>
                  <a:srgbClr val="002060"/>
                </a:solidFill>
              </a:rPr>
              <a:t>wide</a:t>
            </a:r>
            <a:r>
              <a:rPr lang="fr-FR" sz="1200" dirty="0" smtClean="0">
                <a:solidFill>
                  <a:srgbClr val="002060"/>
                </a:solidFill>
              </a:rPr>
              <a:t> convolution vs </a:t>
            </a:r>
            <a:r>
              <a:rPr lang="fr-FR" sz="1200" dirty="0" err="1" smtClean="0">
                <a:solidFill>
                  <a:srgbClr val="002060"/>
                </a:solidFill>
              </a:rPr>
              <a:t>narrow</a:t>
            </a:r>
            <a:r>
              <a:rPr lang="fr-FR" sz="1200" dirty="0" smtClean="0">
                <a:solidFill>
                  <a:srgbClr val="002060"/>
                </a:solidFill>
              </a:rPr>
              <a:t> convolution)</a:t>
            </a:r>
          </a:p>
          <a:p>
            <a:pPr lvl="1"/>
            <a:endParaRPr lang="fr-FR" sz="1050" dirty="0" smtClean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dirty="0" smtClean="0">
                <a:solidFill>
                  <a:srgbClr val="002060"/>
                </a:solidFill>
              </a:rPr>
              <a:t>Initialisation des hyperparamètres </a:t>
            </a:r>
            <a:r>
              <a:rPr lang="fr-FR" sz="1600" dirty="0" smtClean="0">
                <a:solidFill>
                  <a:srgbClr val="002060"/>
                </a:solidFill>
              </a:rPr>
              <a:t>(filtres, poids, biais)</a:t>
            </a:r>
          </a:p>
          <a:p>
            <a:pPr marL="342900" indent="-342900">
              <a:buFont typeface="+mj-lt"/>
              <a:buAutoNum type="arabicPeriod"/>
            </a:pPr>
            <a:endParaRPr lang="fr-FR" sz="1050" dirty="0" smtClean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dirty="0" err="1" smtClean="0">
                <a:solidFill>
                  <a:srgbClr val="002060"/>
                </a:solidFill>
              </a:rPr>
              <a:t>Forward</a:t>
            </a:r>
            <a:r>
              <a:rPr lang="fr-FR" sz="2000" dirty="0" smtClean="0">
                <a:solidFill>
                  <a:srgbClr val="002060"/>
                </a:solidFill>
              </a:rPr>
              <a:t> </a:t>
            </a:r>
            <a:r>
              <a:rPr lang="fr-FR" sz="2000" dirty="0" err="1" smtClean="0">
                <a:solidFill>
                  <a:srgbClr val="002060"/>
                </a:solidFill>
              </a:rPr>
              <a:t>Pass</a:t>
            </a:r>
            <a:r>
              <a:rPr lang="fr-FR" sz="2000" dirty="0" smtClean="0">
                <a:solidFill>
                  <a:srgbClr val="002060"/>
                </a:solidFill>
              </a:rPr>
              <a:t>: la première image du dataset passe dans le réseau et on obtient une probabilité d’appartenance à chaque classe</a:t>
            </a:r>
          </a:p>
          <a:p>
            <a:pPr marL="342900" indent="-342900">
              <a:buFont typeface="+mj-lt"/>
              <a:buAutoNum type="arabicPeriod"/>
            </a:pPr>
            <a:endParaRPr lang="fr-FR" sz="1050" dirty="0" smtClean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dirty="0" smtClean="0">
                <a:solidFill>
                  <a:srgbClr val="002060"/>
                </a:solidFill>
              </a:rPr>
              <a:t>Calcul de l’erreur</a:t>
            </a:r>
          </a:p>
          <a:p>
            <a:pPr marL="342900" indent="-342900">
              <a:buFont typeface="+mj-lt"/>
              <a:buAutoNum type="arabicPeriod"/>
            </a:pPr>
            <a:endParaRPr lang="fr-FR" sz="1050" dirty="0" smtClean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dirty="0" err="1" smtClean="0">
                <a:solidFill>
                  <a:srgbClr val="002060"/>
                </a:solidFill>
              </a:rPr>
              <a:t>Backward</a:t>
            </a:r>
            <a:r>
              <a:rPr lang="fr-FR" sz="2000" dirty="0" smtClean="0">
                <a:solidFill>
                  <a:srgbClr val="002060"/>
                </a:solidFill>
              </a:rPr>
              <a:t> </a:t>
            </a:r>
            <a:r>
              <a:rPr lang="fr-FR" sz="2000" dirty="0" err="1" smtClean="0">
                <a:solidFill>
                  <a:srgbClr val="002060"/>
                </a:solidFill>
              </a:rPr>
              <a:t>Pass</a:t>
            </a:r>
            <a:r>
              <a:rPr lang="fr-FR" sz="2000" dirty="0" smtClean="0">
                <a:solidFill>
                  <a:srgbClr val="002060"/>
                </a:solidFill>
              </a:rPr>
              <a:t>: la backpropagation permet de calculer le gradient de l’erreur et de mettre à jour les poids et filtres du réseau</a:t>
            </a:r>
          </a:p>
          <a:p>
            <a:pPr marL="342900" indent="-342900">
              <a:buFont typeface="+mj-lt"/>
              <a:buAutoNum type="arabicPeriod"/>
            </a:pPr>
            <a:endParaRPr lang="fr-FR" sz="1050" dirty="0" smtClean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dirty="0" smtClean="0">
                <a:solidFill>
                  <a:srgbClr val="002060"/>
                </a:solidFill>
              </a:rPr>
              <a:t>On répète les étapes 3 à 5 avec toutes les images du dataset</a:t>
            </a:r>
          </a:p>
          <a:p>
            <a:pPr marL="342900" indent="-342900">
              <a:buFont typeface="+mj-lt"/>
              <a:buAutoNum type="arabicPeriod"/>
            </a:pPr>
            <a:endParaRPr lang="fr-FR" sz="1050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dirty="0" smtClean="0">
                <a:solidFill>
                  <a:srgbClr val="002060"/>
                </a:solidFill>
              </a:rPr>
              <a:t>Inférence: on valide notre modèle en lui donnant à traiter des images qu’il n’a pas vu lors de l’entraînement</a:t>
            </a:r>
          </a:p>
        </p:txBody>
      </p:sp>
    </p:spTree>
    <p:extLst>
      <p:ext uri="{BB962C8B-B14F-4D97-AF65-F5344CB8AC3E}">
        <p14:creationId xmlns:p14="http://schemas.microsoft.com/office/powerpoint/2010/main" val="261080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624733" y="6419396"/>
            <a:ext cx="460225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23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Ressources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92675" y="1995130"/>
            <a:ext cx="1129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 smtClean="0">
                <a:solidFill>
                  <a:srgbClr val="002060"/>
                </a:solidFill>
              </a:rPr>
              <a:t>Intéragir</a:t>
            </a:r>
            <a:r>
              <a:rPr lang="fr-FR" sz="2400" dirty="0" smtClean="0">
                <a:solidFill>
                  <a:srgbClr val="002060"/>
                </a:solidFill>
              </a:rPr>
              <a:t> avec le réseau </a:t>
            </a:r>
            <a:r>
              <a:rPr lang="fr-FR" sz="2400" dirty="0" err="1" smtClean="0">
                <a:solidFill>
                  <a:srgbClr val="002060"/>
                </a:solidFill>
              </a:rPr>
              <a:t>LeNet</a:t>
            </a:r>
            <a:r>
              <a:rPr lang="fr-FR" sz="2400" dirty="0" smtClean="0">
                <a:solidFill>
                  <a:srgbClr val="002060"/>
                </a:solidFill>
              </a:rPr>
              <a:t>:</a:t>
            </a:r>
          </a:p>
          <a:p>
            <a:endParaRPr lang="fr-FR" sz="2400" dirty="0" smtClean="0">
              <a:solidFill>
                <a:srgbClr val="002060"/>
              </a:solidFill>
            </a:endParaRPr>
          </a:p>
          <a:p>
            <a:r>
              <a:rPr lang="fr-FR" sz="2400" dirty="0" smtClean="0">
                <a:solidFill>
                  <a:srgbClr val="002060"/>
                </a:solidFill>
                <a:hlinkClick r:id="rId3"/>
              </a:rPr>
              <a:t>https</a:t>
            </a:r>
            <a:r>
              <a:rPr lang="fr-FR" sz="2400" dirty="0">
                <a:solidFill>
                  <a:srgbClr val="002060"/>
                </a:solidFill>
                <a:hlinkClick r:id="rId3"/>
              </a:rPr>
              <a:t>://www.cs.ryerson.ca/~aharley/vis/conv/flat.html</a:t>
            </a:r>
            <a:endParaRPr lang="fr-FR" sz="2400" dirty="0" smtClean="0">
              <a:solidFill>
                <a:srgbClr val="00206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71746" y="4246363"/>
            <a:ext cx="1129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002060"/>
                </a:solidFill>
              </a:rPr>
              <a:t>Pour visualiser les différentes étapes d’un réseau </a:t>
            </a:r>
            <a:r>
              <a:rPr lang="fr-FR" sz="2400" dirty="0" err="1" smtClean="0">
                <a:solidFill>
                  <a:srgbClr val="002060"/>
                </a:solidFill>
              </a:rPr>
              <a:t>ConvNet</a:t>
            </a:r>
            <a:r>
              <a:rPr lang="fr-FR" sz="2400" dirty="0" smtClean="0">
                <a:solidFill>
                  <a:srgbClr val="002060"/>
                </a:solidFill>
              </a:rPr>
              <a:t>:</a:t>
            </a:r>
          </a:p>
          <a:p>
            <a:endParaRPr lang="fr-FR" sz="2400" dirty="0" smtClean="0">
              <a:solidFill>
                <a:srgbClr val="002060"/>
              </a:solidFill>
            </a:endParaRPr>
          </a:p>
          <a:p>
            <a:r>
              <a:rPr lang="fr-FR" sz="2400" dirty="0" smtClean="0">
                <a:solidFill>
                  <a:srgbClr val="002060"/>
                </a:solidFill>
                <a:hlinkClick r:id="rId3"/>
              </a:rPr>
              <a:t>https</a:t>
            </a:r>
            <a:r>
              <a:rPr lang="fr-FR" sz="2400" dirty="0">
                <a:solidFill>
                  <a:srgbClr val="002060"/>
                </a:solidFill>
                <a:hlinkClick r:id="rId3"/>
              </a:rPr>
              <a:t>://www.cs.ryerson.ca/~aharley/vis/conv/flat.html</a:t>
            </a:r>
            <a:endParaRPr lang="fr-FR" sz="24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49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582400" y="6419396"/>
            <a:ext cx="527958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24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Autres CNN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414789"/>
            <a:ext cx="8610296" cy="3403600"/>
          </a:xfrm>
          <a:prstGeom prst="rect">
            <a:avLst/>
          </a:prstGeom>
          <a:ln w="38100">
            <a:solidFill>
              <a:srgbClr val="DEEBF7"/>
            </a:solidFill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0"/>
          <a:stretch/>
        </p:blipFill>
        <p:spPr>
          <a:xfrm>
            <a:off x="5477932" y="1014239"/>
            <a:ext cx="6671733" cy="4068482"/>
          </a:xfrm>
          <a:prstGeom prst="rect">
            <a:avLst/>
          </a:prstGeom>
          <a:ln w="38100">
            <a:solidFill>
              <a:srgbClr val="DEEBF7"/>
            </a:solidFill>
          </a:ln>
        </p:spPr>
      </p:pic>
      <p:sp>
        <p:nvSpPr>
          <p:cNvPr id="4" name="ZoneTexte 3"/>
          <p:cNvSpPr txBox="1"/>
          <p:nvPr/>
        </p:nvSpPr>
        <p:spPr>
          <a:xfrm>
            <a:off x="4470249" y="1134365"/>
            <a:ext cx="105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002060"/>
                </a:solidFill>
              </a:rPr>
              <a:t>VGG 16</a:t>
            </a:r>
            <a:endParaRPr lang="fr-FR" b="1" dirty="0">
              <a:solidFill>
                <a:srgbClr val="00206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98408" y="3045457"/>
            <a:ext cx="118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002060"/>
                </a:solidFill>
              </a:rPr>
              <a:t>YOLO</a:t>
            </a:r>
            <a:endParaRPr lang="fr-F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25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51733" y="6419396"/>
            <a:ext cx="358625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25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66" y="2260470"/>
            <a:ext cx="4072467" cy="229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0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835442" y="6419396"/>
            <a:ext cx="274916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3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4" b="9729"/>
          <a:stretch/>
        </p:blipFill>
        <p:spPr>
          <a:xfrm>
            <a:off x="481012" y="1384111"/>
            <a:ext cx="11229975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7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835442" y="6419396"/>
            <a:ext cx="274916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4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796002" y="6118114"/>
            <a:ext cx="2356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002060"/>
                </a:solidFill>
              </a:rPr>
              <a:t>Voiture autonome</a:t>
            </a:r>
            <a:endParaRPr lang="fr-FR" sz="2000" b="1" dirty="0">
              <a:solidFill>
                <a:srgbClr val="00206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360"/>
            <a:ext cx="5592005" cy="324924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5422672" y="1220014"/>
            <a:ext cx="1871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002060"/>
                </a:solidFill>
              </a:rPr>
              <a:t>Surveillance</a:t>
            </a:r>
            <a:endParaRPr lang="fr-FR" sz="2000" b="1" dirty="0">
              <a:solidFill>
                <a:srgbClr val="00206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333" y="3666354"/>
            <a:ext cx="7069667" cy="319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835442" y="6419396"/>
            <a:ext cx="274916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5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766733" y="1356456"/>
            <a:ext cx="1871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002060"/>
                </a:solidFill>
              </a:rPr>
              <a:t>Face </a:t>
            </a:r>
            <a:r>
              <a:rPr lang="fr-FR" sz="2000" b="1" dirty="0" err="1" smtClean="0">
                <a:solidFill>
                  <a:srgbClr val="002060"/>
                </a:solidFill>
              </a:rPr>
              <a:t>Detection</a:t>
            </a:r>
            <a:endParaRPr lang="fr-FR" sz="2000" b="1" dirty="0">
              <a:solidFill>
                <a:srgbClr val="00206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225240" y="5496066"/>
            <a:ext cx="287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002060"/>
                </a:solidFill>
              </a:rPr>
              <a:t>Face Recognition</a:t>
            </a:r>
          </a:p>
          <a:p>
            <a:pPr algn="ctr"/>
            <a:r>
              <a:rPr lang="fr-FR" sz="2000" b="1" dirty="0">
                <a:solidFill>
                  <a:srgbClr val="002060"/>
                </a:solidFill>
              </a:rPr>
              <a:t>+</a:t>
            </a:r>
          </a:p>
          <a:p>
            <a:pPr algn="ctr"/>
            <a:r>
              <a:rPr lang="fr-FR" sz="2000" b="1" dirty="0">
                <a:solidFill>
                  <a:srgbClr val="002060"/>
                </a:solidFill>
              </a:rPr>
              <a:t>Emotion Recognition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426"/>
            <a:ext cx="4766733" cy="310334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33" y="2596122"/>
            <a:ext cx="5549223" cy="4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1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835442" y="6419396"/>
            <a:ext cx="274916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6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Rappel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8408" y="1216793"/>
            <a:ext cx="10591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002060"/>
                </a:solidFill>
              </a:rPr>
              <a:t>Nous avons vu les réseaux de neurones simples (</a:t>
            </a:r>
            <a:r>
              <a:rPr lang="fr-FR" sz="2400" dirty="0" smtClean="0">
                <a:solidFill>
                  <a:srgbClr val="FF2121"/>
                </a:solidFill>
              </a:rPr>
              <a:t>perceptron</a:t>
            </a:r>
            <a:r>
              <a:rPr lang="fr-FR" sz="2400" dirty="0" smtClean="0">
                <a:solidFill>
                  <a:srgbClr val="002060"/>
                </a:solidFill>
              </a:rPr>
              <a:t>) et les réseaux de neurones </a:t>
            </a:r>
            <a:r>
              <a:rPr lang="fr-FR" sz="2400" dirty="0" smtClean="0">
                <a:solidFill>
                  <a:srgbClr val="FF2121"/>
                </a:solidFill>
              </a:rPr>
              <a:t>profonds</a:t>
            </a:r>
            <a:r>
              <a:rPr lang="fr-FR" sz="2400" dirty="0" smtClean="0">
                <a:solidFill>
                  <a:srgbClr val="002060"/>
                </a:solidFill>
              </a:rPr>
              <a:t>. Ces deux types de réseaux sont généralement utilisés pour traiter des </a:t>
            </a:r>
            <a:r>
              <a:rPr lang="fr-FR" sz="2400" dirty="0" smtClean="0">
                <a:solidFill>
                  <a:srgbClr val="FF2121"/>
                </a:solidFill>
              </a:rPr>
              <a:t>données structurées</a:t>
            </a:r>
            <a:r>
              <a:rPr lang="fr-FR" sz="2400" dirty="0" smtClean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rgbClr val="002060"/>
                </a:solidFill>
              </a:rPr>
              <a:t>Nous </a:t>
            </a:r>
            <a:r>
              <a:rPr lang="fr-FR" sz="2400" dirty="0" smtClean="0">
                <a:solidFill>
                  <a:srgbClr val="002060"/>
                </a:solidFill>
              </a:rPr>
              <a:t>allons voir les réseaux de neurones à </a:t>
            </a:r>
            <a:r>
              <a:rPr lang="fr-FR" sz="2400" dirty="0" smtClean="0">
                <a:solidFill>
                  <a:srgbClr val="FF2121"/>
                </a:solidFill>
              </a:rPr>
              <a:t>convolution</a:t>
            </a:r>
            <a:r>
              <a:rPr lang="fr-FR" sz="2400" dirty="0" smtClean="0">
                <a:solidFill>
                  <a:srgbClr val="002060"/>
                </a:solidFill>
              </a:rPr>
              <a:t> pour traiter de l’image. Nous prendrons pour exemple un CNN simple (</a:t>
            </a:r>
            <a:r>
              <a:rPr lang="fr-FR" sz="2400" dirty="0" err="1" smtClean="0">
                <a:solidFill>
                  <a:srgbClr val="002060"/>
                </a:solidFill>
              </a:rPr>
              <a:t>LeNet</a:t>
            </a:r>
            <a:r>
              <a:rPr lang="fr-FR" sz="2400" dirty="0" smtClean="0">
                <a:solidFill>
                  <a:srgbClr val="002060"/>
                </a:solidFill>
              </a:rPr>
              <a:t>) permettant de faire de la </a:t>
            </a:r>
            <a:r>
              <a:rPr lang="fr-FR" sz="2400" dirty="0" smtClean="0">
                <a:solidFill>
                  <a:srgbClr val="FF2121"/>
                </a:solidFill>
              </a:rPr>
              <a:t>classification d’image</a:t>
            </a:r>
            <a:r>
              <a:rPr lang="fr-FR" sz="2400" dirty="0" smtClean="0">
                <a:solidFill>
                  <a:srgbClr val="002060"/>
                </a:solidFill>
              </a:rPr>
              <a:t>.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1711392" y="4406175"/>
            <a:ext cx="8566015" cy="1843888"/>
            <a:chOff x="1812992" y="5024815"/>
            <a:chExt cx="8566015" cy="1843888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85" b="11318"/>
            <a:stretch/>
          </p:blipFill>
          <p:spPr>
            <a:xfrm>
              <a:off x="1812992" y="5024815"/>
              <a:ext cx="8566015" cy="1843888"/>
            </a:xfrm>
            <a:prstGeom prst="rect">
              <a:avLst/>
            </a:prstGeom>
          </p:spPr>
        </p:pic>
        <p:sp>
          <p:nvSpPr>
            <p:cNvPr id="4" name="ZoneTexte 3"/>
            <p:cNvSpPr txBox="1"/>
            <p:nvPr/>
          </p:nvSpPr>
          <p:spPr>
            <a:xfrm>
              <a:off x="2700865" y="5153082"/>
              <a:ext cx="1295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smtClean="0">
                  <a:solidFill>
                    <a:srgbClr val="FF2121"/>
                  </a:solidFill>
                </a:rPr>
                <a:t>+ </a:t>
              </a:r>
              <a:r>
                <a:rPr lang="fr-FR" sz="1000" dirty="0" err="1" smtClean="0">
                  <a:solidFill>
                    <a:srgbClr val="FF2121"/>
                  </a:solidFill>
                </a:rPr>
                <a:t>ReLU</a:t>
              </a:r>
              <a:endParaRPr lang="fr-FR" sz="1000" dirty="0">
                <a:solidFill>
                  <a:srgbClr val="FF2121"/>
                </a:solidFill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202201" y="5153082"/>
              <a:ext cx="1295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smtClean="0">
                  <a:solidFill>
                    <a:srgbClr val="FF2121"/>
                  </a:solidFill>
                </a:rPr>
                <a:t>+ </a:t>
              </a:r>
              <a:r>
                <a:rPr lang="fr-FR" sz="1000" dirty="0" err="1" smtClean="0">
                  <a:solidFill>
                    <a:srgbClr val="FF2121"/>
                  </a:solidFill>
                </a:rPr>
                <a:t>ReLU</a:t>
              </a:r>
              <a:endParaRPr lang="fr-FR" sz="1000" dirty="0">
                <a:solidFill>
                  <a:srgbClr val="FF212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96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835442" y="6419396"/>
            <a:ext cx="274916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7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98408" y="1106698"/>
            <a:ext cx="10591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002060"/>
                </a:solidFill>
              </a:rPr>
              <a:t>Le problème principal (comme pour le NLP) est de </a:t>
            </a:r>
            <a:r>
              <a:rPr lang="fr-FR" sz="2400" dirty="0" smtClean="0">
                <a:solidFill>
                  <a:srgbClr val="FF0000"/>
                </a:solidFill>
              </a:rPr>
              <a:t>transformer</a:t>
            </a:r>
            <a:r>
              <a:rPr lang="fr-FR" sz="2400" dirty="0" smtClean="0">
                <a:solidFill>
                  <a:srgbClr val="002060"/>
                </a:solidFill>
              </a:rPr>
              <a:t> les données initiales, ici l’image, en objet mathématique. Une </a:t>
            </a:r>
            <a:r>
              <a:rPr lang="fr-FR" sz="2400" dirty="0">
                <a:solidFill>
                  <a:srgbClr val="002060"/>
                </a:solidFill>
              </a:rPr>
              <a:t>image en noir et blanc peut être vu comme un </a:t>
            </a:r>
            <a:r>
              <a:rPr lang="fr-FR" sz="2400" dirty="0">
                <a:solidFill>
                  <a:srgbClr val="FF0000"/>
                </a:solidFill>
              </a:rPr>
              <a:t>matrice à 2 dimensions</a:t>
            </a:r>
            <a:r>
              <a:rPr lang="fr-FR" sz="2400" dirty="0">
                <a:solidFill>
                  <a:srgbClr val="002060"/>
                </a:solidFill>
              </a:rPr>
              <a:t>. Chaque pixel ayant une valeur </a:t>
            </a:r>
            <a:r>
              <a:rPr lang="fr-FR" sz="2400" dirty="0" smtClean="0">
                <a:solidFill>
                  <a:srgbClr val="002060"/>
                </a:solidFill>
              </a:rPr>
              <a:t>comprise </a:t>
            </a:r>
            <a:r>
              <a:rPr lang="fr-FR" sz="2400" dirty="0">
                <a:solidFill>
                  <a:srgbClr val="002060"/>
                </a:solidFill>
              </a:rPr>
              <a:t>entre 0 (noir) et 255 (blanc). </a:t>
            </a:r>
            <a:endParaRPr lang="fr-FR" sz="2400" dirty="0" smtClean="0">
              <a:solidFill>
                <a:srgbClr val="002060"/>
              </a:solidFill>
            </a:endParaRPr>
          </a:p>
          <a:p>
            <a:endParaRPr lang="fr-FR" sz="2400" dirty="0">
              <a:solidFill>
                <a:srgbClr val="00206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68" y="2519567"/>
            <a:ext cx="3136064" cy="3130667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98408" y="5802237"/>
            <a:ext cx="1059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002060"/>
                </a:solidFill>
              </a:rPr>
              <a:t>Une </a:t>
            </a:r>
            <a:r>
              <a:rPr lang="fr-FR" sz="2400" dirty="0">
                <a:solidFill>
                  <a:srgbClr val="002060"/>
                </a:solidFill>
              </a:rPr>
              <a:t>image RGB est en faite la </a:t>
            </a:r>
            <a:r>
              <a:rPr lang="fr-FR" sz="2400" dirty="0" smtClean="0">
                <a:solidFill>
                  <a:srgbClr val="FF0000"/>
                </a:solidFill>
              </a:rPr>
              <a:t>superposition </a:t>
            </a:r>
            <a:r>
              <a:rPr lang="fr-FR" sz="2400" dirty="0">
                <a:solidFill>
                  <a:srgbClr val="FF0000"/>
                </a:solidFill>
              </a:rPr>
              <a:t>de 3 matrices </a:t>
            </a:r>
            <a:r>
              <a:rPr lang="fr-FR" sz="2400" dirty="0">
                <a:solidFill>
                  <a:srgbClr val="002060"/>
                </a:solidFill>
              </a:rPr>
              <a:t>de dimensions 2 avec des valeurs de pixels aussi </a:t>
            </a:r>
            <a:r>
              <a:rPr lang="fr-FR" sz="2400" dirty="0" smtClean="0">
                <a:solidFill>
                  <a:srgbClr val="002060"/>
                </a:solidFill>
              </a:rPr>
              <a:t>comprise entre </a:t>
            </a:r>
            <a:r>
              <a:rPr lang="fr-FR" sz="2400" dirty="0">
                <a:solidFill>
                  <a:srgbClr val="002060"/>
                </a:solidFill>
              </a:rPr>
              <a:t>0 et 255.</a:t>
            </a:r>
          </a:p>
        </p:txBody>
      </p:sp>
    </p:spTree>
    <p:extLst>
      <p:ext uri="{BB962C8B-B14F-4D97-AF65-F5344CB8AC3E}">
        <p14:creationId xmlns:p14="http://schemas.microsoft.com/office/powerpoint/2010/main" val="162055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835442" y="6419396"/>
            <a:ext cx="274916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8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LeNet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1812992" y="2483908"/>
            <a:ext cx="8566015" cy="1843888"/>
            <a:chOff x="1812992" y="5024815"/>
            <a:chExt cx="8566015" cy="1843888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85" b="11318"/>
            <a:stretch/>
          </p:blipFill>
          <p:spPr>
            <a:xfrm>
              <a:off x="1812992" y="5024815"/>
              <a:ext cx="8566015" cy="1843888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2700865" y="5153082"/>
              <a:ext cx="1295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smtClean="0">
                  <a:solidFill>
                    <a:srgbClr val="FF2121"/>
                  </a:solidFill>
                </a:rPr>
                <a:t>+ </a:t>
              </a:r>
              <a:r>
                <a:rPr lang="fr-FR" sz="1000" dirty="0" err="1" smtClean="0">
                  <a:solidFill>
                    <a:srgbClr val="FF2121"/>
                  </a:solidFill>
                </a:rPr>
                <a:t>ReLU</a:t>
              </a:r>
              <a:endParaRPr lang="fr-FR" sz="1000" dirty="0">
                <a:solidFill>
                  <a:srgbClr val="FF2121"/>
                </a:solidFill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202201" y="5153082"/>
              <a:ext cx="1295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smtClean="0">
                  <a:solidFill>
                    <a:srgbClr val="FF2121"/>
                  </a:solidFill>
                </a:rPr>
                <a:t>+ </a:t>
              </a:r>
              <a:r>
                <a:rPr lang="fr-FR" sz="1000" dirty="0" err="1" smtClean="0">
                  <a:solidFill>
                    <a:srgbClr val="FF2121"/>
                  </a:solidFill>
                </a:rPr>
                <a:t>ReLU</a:t>
              </a:r>
              <a:endParaRPr lang="fr-FR" sz="1000" dirty="0">
                <a:solidFill>
                  <a:srgbClr val="FF212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455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835442" y="6419396"/>
            <a:ext cx="274916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9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LeNet</a:t>
            </a:r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1</a:t>
            </a:r>
            <a:r>
              <a:rPr lang="fr-FR" sz="3600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étape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1812992" y="2483908"/>
            <a:ext cx="8566015" cy="1843888"/>
            <a:chOff x="1812992" y="5024815"/>
            <a:chExt cx="8566015" cy="1843888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85" b="11318"/>
            <a:stretch/>
          </p:blipFill>
          <p:spPr>
            <a:xfrm>
              <a:off x="1812992" y="5024815"/>
              <a:ext cx="8566015" cy="1843888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2700865" y="5153082"/>
              <a:ext cx="1295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smtClean="0">
                  <a:solidFill>
                    <a:srgbClr val="FF2121"/>
                  </a:solidFill>
                </a:rPr>
                <a:t>+ </a:t>
              </a:r>
              <a:r>
                <a:rPr lang="fr-FR" sz="1000" dirty="0" err="1" smtClean="0">
                  <a:solidFill>
                    <a:srgbClr val="FF2121"/>
                  </a:solidFill>
                </a:rPr>
                <a:t>ReLU</a:t>
              </a:r>
              <a:endParaRPr lang="fr-FR" sz="1000" dirty="0">
                <a:solidFill>
                  <a:srgbClr val="FF2121"/>
                </a:solidFill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202201" y="5153082"/>
              <a:ext cx="1295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smtClean="0">
                  <a:solidFill>
                    <a:srgbClr val="FF2121"/>
                  </a:solidFill>
                </a:rPr>
                <a:t>+ </a:t>
              </a:r>
              <a:r>
                <a:rPr lang="fr-FR" sz="1000" dirty="0" err="1" smtClean="0">
                  <a:solidFill>
                    <a:srgbClr val="FF2121"/>
                  </a:solidFill>
                </a:rPr>
                <a:t>ReLU</a:t>
              </a:r>
              <a:endParaRPr lang="fr-FR" sz="1000" dirty="0">
                <a:solidFill>
                  <a:srgbClr val="FF2121"/>
                </a:solidFill>
              </a:endParaRPr>
            </a:p>
          </p:txBody>
        </p:sp>
      </p:grpSp>
      <p:sp>
        <p:nvSpPr>
          <p:cNvPr id="3" name="Rectangle à coins arrondis 2"/>
          <p:cNvSpPr/>
          <p:nvPr/>
        </p:nvSpPr>
        <p:spPr>
          <a:xfrm>
            <a:off x="2023533" y="2345267"/>
            <a:ext cx="2463800" cy="242146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738966" y="4801535"/>
            <a:ext cx="1219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B0F0"/>
                </a:solidFill>
              </a:rPr>
              <a:t>1</a:t>
            </a:r>
            <a:r>
              <a:rPr lang="fr-FR" baseline="30000" dirty="0" smtClean="0">
                <a:solidFill>
                  <a:srgbClr val="00B0F0"/>
                </a:solidFill>
              </a:rPr>
              <a:t>er</a:t>
            </a:r>
            <a:r>
              <a:rPr lang="fr-FR" dirty="0" smtClean="0">
                <a:solidFill>
                  <a:srgbClr val="00B0F0"/>
                </a:solidFill>
              </a:rPr>
              <a:t> étape</a:t>
            </a:r>
            <a:endParaRPr lang="fr-F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64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7551</TotalTime>
  <Words>1215</Words>
  <Application>Microsoft Office PowerPoint</Application>
  <PresentationFormat>Grand écran</PresentationFormat>
  <Paragraphs>194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Keyrus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Leo Delecourt</dc:creator>
  <cp:lastModifiedBy>Leo Delecourt</cp:lastModifiedBy>
  <cp:revision>266</cp:revision>
  <dcterms:created xsi:type="dcterms:W3CDTF">2020-11-19T09:55:00Z</dcterms:created>
  <dcterms:modified xsi:type="dcterms:W3CDTF">2022-02-06T11:49:54Z</dcterms:modified>
</cp:coreProperties>
</file>